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16"/>
  </p:notesMasterIdLst>
  <p:sldIdLst>
    <p:sldId id="258" r:id="rId2"/>
    <p:sldId id="301" r:id="rId3"/>
    <p:sldId id="297" r:id="rId4"/>
    <p:sldId id="283" r:id="rId5"/>
    <p:sldId id="302" r:id="rId6"/>
    <p:sldId id="303" r:id="rId7"/>
    <p:sldId id="304" r:id="rId8"/>
    <p:sldId id="305" r:id="rId9"/>
    <p:sldId id="308" r:id="rId10"/>
    <p:sldId id="306" r:id="rId11"/>
    <p:sldId id="307" r:id="rId12"/>
    <p:sldId id="309" r:id="rId13"/>
    <p:sldId id="310" r:id="rId14"/>
    <p:sldId id="311" r:id="rId15"/>
  </p:sldIdLst>
  <p:sldSz cx="9144000" cy="5143500" type="screen16x9"/>
  <p:notesSz cx="6858000" cy="9144000"/>
  <p:embeddedFontLst>
    <p:embeddedFont>
      <p:font typeface="Consolas" panose="020B0609020204030204" pitchFamily="49" charset="0"/>
      <p:regular r:id="rId17"/>
      <p:bold r:id="rId18"/>
      <p:italic r:id="rId19"/>
      <p:boldItalic r:id="rId20"/>
    </p:embeddedFont>
    <p:embeddedFont>
      <p:font typeface="Lato" panose="020F0502020204030203" pitchFamily="34" charset="0"/>
      <p:regular r:id="rId21"/>
      <p:bold r:id="rId22"/>
      <p:italic r:id="rId23"/>
      <p:boldItalic r:id="rId24"/>
    </p:embeddedFont>
    <p:embeddedFont>
      <p:font typeface="Raleway" pitchFamily="2" charset="0"/>
      <p:regular r:id="rId25"/>
      <p:bold r:id="rId26"/>
      <p:italic r:id="rId27"/>
      <p:boldItalic r:id="rId28"/>
    </p:embeddedFont>
  </p:embeddedFontLst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59109"/>
    <a:srgbClr val="F7B737"/>
    <a:srgbClr val="FFC611"/>
    <a:srgbClr val="EEA400"/>
    <a:srgbClr val="FFC819"/>
    <a:srgbClr val="212DAF"/>
    <a:srgbClr val="B07808"/>
    <a:srgbClr val="705500"/>
    <a:srgbClr val="000000"/>
    <a:srgbClr val="F6AE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98665B7-6574-423E-A4B5-A6C020D860FF}">
  <a:tblStyle styleId="{C98665B7-6574-423E-A4B5-A6C020D860F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01A8698C-63BC-4B6A-AE92-7E62379B4444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5" d="100"/>
          <a:sy n="145" d="100"/>
        </p:scale>
        <p:origin x="62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67990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699543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16235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85662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240745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aaa6d39ba0_1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aaa6d39ba0_1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69296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66412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aaa6d39ba0_1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aaa6d39ba0_1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217279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508160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30980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29047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9336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7D26E47-970D-36E8-BD3C-C1EE820AFA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4AF50D1-030A-87E8-5679-7CCE262FB6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8D4F46A-BDC4-9000-C1FB-E2B625D5F2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63DA3-53CF-4AF0-A726-04EB50C48372}" type="datetimeFigureOut">
              <a:rPr lang="es-ES" smtClean="0"/>
              <a:t>03/05/2025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0CD0C6E-5F72-97F5-DBA6-878FE8B15F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8C07CB7-BBBB-A3F4-766A-6246ABEED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36887208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D9DC7E1-96D2-3D16-73E0-496722ABE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0AB279CC-F8D2-3840-E303-960766F4D6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C7B78F8-B55F-0624-95C9-E4EA3A43F5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63DA3-53CF-4AF0-A726-04EB50C48372}" type="datetimeFigureOut">
              <a:rPr lang="es-ES" smtClean="0"/>
              <a:t>03/05/2025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F270A62-3403-0155-F90D-AFE1FF9D70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B42FA07-7624-F9E9-EC6B-7822E3D178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68888454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7BAA617E-E418-72C3-6362-02AED4E8691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FA089D02-1FFE-E795-B0DC-86382D906C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722820B-1001-8867-354A-4CF531020E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63DA3-53CF-4AF0-A726-04EB50C48372}" type="datetimeFigureOut">
              <a:rPr lang="es-ES" smtClean="0"/>
              <a:t>03/05/2025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9A52A21-6C44-1DBD-0961-83C093618D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B14EE05-DC97-9769-AD3D-89E0D6553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06438547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 + 2 columns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>
            <a:spLocks noGrp="1"/>
          </p:cNvSpPr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body" idx="1"/>
          </p:nvPr>
        </p:nvSpPr>
        <p:spPr>
          <a:xfrm>
            <a:off x="893625" y="1200150"/>
            <a:ext cx="31368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▷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body" idx="2"/>
          </p:nvPr>
        </p:nvSpPr>
        <p:spPr>
          <a:xfrm>
            <a:off x="4219456" y="1200150"/>
            <a:ext cx="31368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▷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640844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333C65-4B42-DC09-6F09-B68959E94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DE3416C-F826-8E32-3999-67937DA0B0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20A7731-6854-EB46-B282-3C2EEE91B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63DA3-53CF-4AF0-A726-04EB50C48372}" type="datetimeFigureOut">
              <a:rPr lang="es-ES" smtClean="0"/>
              <a:t>03/05/2025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302FDDF-916B-0983-1BD8-F6FB88CE75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1DC8033-0BB9-684D-FD85-E8D5389E3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04579818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C7F884-4EDF-F1F5-FA42-720A2CD34C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A8EF081-99CC-B12B-A966-2758E0DB91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AC28441-CE41-C8B3-8F9E-A94E485799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63DA3-53CF-4AF0-A726-04EB50C48372}" type="datetimeFigureOut">
              <a:rPr lang="es-ES" smtClean="0"/>
              <a:t>03/05/2025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3AD01B2-C0B3-CA27-CA6D-F15EB12EFF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6BD43F6-C3E5-6E77-3288-F1F7188F2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24036594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D7E31E-6D5E-7CDE-2244-42F615619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28FF2F9-AE0F-DAAA-D06C-A19B268722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3AAC47E5-89C8-77AF-9E56-A0301683A3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F7DDEE8-D0C6-6A8F-9CFD-A045902E49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63DA3-53CF-4AF0-A726-04EB50C48372}" type="datetimeFigureOut">
              <a:rPr lang="es-ES" smtClean="0"/>
              <a:t>03/05/2025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1EDFC69-E5EA-9E86-2149-206B295548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AA5FD59-207A-AA85-8A0B-57DF66949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04374463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977103-C0F2-82CF-2675-A135FDBB67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133B0D5-4340-EECC-7E21-FA7CA32DA5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97C298C1-7F03-E3ED-1E97-3AFA81E419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8E52CB91-1FE9-A8A3-2AB3-71970564096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6471A4A9-95C4-B5BE-DC06-C3ED917313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32445238-3A3A-6678-1907-3B196D7377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63DA3-53CF-4AF0-A726-04EB50C48372}" type="datetimeFigureOut">
              <a:rPr lang="es-ES" smtClean="0"/>
              <a:t>03/05/2025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C1BB01BC-9B25-BAC3-5C2C-590D8E11F1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F4E0F7A0-517C-58BD-7B76-A07ED0FDD3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27056467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B49A06-814A-E106-4728-4B57E4B0B8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53DB1ABB-5083-5A23-C4B2-2B61036A00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63DA3-53CF-4AF0-A726-04EB50C48372}" type="datetimeFigureOut">
              <a:rPr lang="es-ES" smtClean="0"/>
              <a:t>03/05/2025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50F4A9FF-F4DC-EA0C-558F-95826B4A5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56B2A2F7-DCE6-AF53-2A8D-9D939A9D7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37186961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D49204CF-30E6-5AAF-1B26-440E447E71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63DA3-53CF-4AF0-A726-04EB50C48372}" type="datetimeFigureOut">
              <a:rPr lang="es-ES" smtClean="0"/>
              <a:t>03/05/2025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00F3B45C-70C4-6B8B-9A9C-17A01935BB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137C9EB-9225-5B2D-A9C0-C23B0E2D2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0723659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73D1EF-18DF-D313-D739-D58475F24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890F952-5E12-0737-57F1-3D9E03CE39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92ED3EB-3D09-DE07-19ED-063C768A42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265F88B-0BA1-6C37-73BF-14030FA77E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63DA3-53CF-4AF0-A726-04EB50C48372}" type="datetimeFigureOut">
              <a:rPr lang="es-ES" smtClean="0"/>
              <a:t>03/05/2025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5DB1886-4F03-E25F-F197-DC324A74A9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87D714D-EB2D-B87A-480E-615F4F4DDD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47873292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364D9B-66B2-F3C6-18F0-F8B20FC8B9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0A56B6E6-FF5B-90B0-0A1F-9BF0965917F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168B9C6-D72C-0D1B-26AC-F064962F0B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15B5197-6EBE-824A-38AC-79854F3695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63DA3-53CF-4AF0-A726-04EB50C48372}" type="datetimeFigureOut">
              <a:rPr lang="es-ES" smtClean="0"/>
              <a:t>03/05/2025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CEBC634-24ED-964D-0B48-49112241C1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A00FDC3-3ACB-C505-9D1A-294B7F936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84337630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40A5D816-FA02-5353-45B7-112974511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3BB7CDE-3447-BDEE-F633-782A1CCD95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CE09EC1-711E-A764-C880-D5F297B949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663DA3-53CF-4AF0-A726-04EB50C48372}" type="datetimeFigureOut">
              <a:rPr lang="es-ES" smtClean="0"/>
              <a:t>03/05/2025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8555148-EEB7-8E7E-6FD4-97B48D9050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522E288-4AC4-ECD2-D3F1-CB9AA73BF3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259335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2" r:id="rId12"/>
  </p:sldLayoutIdLst>
  <p:transition>
    <p:fade thruBlk="1"/>
  </p:transition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1BCBE601-64E0-3F4C-E30A-D5B582347C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6" t="204" r="54722" b="-105"/>
          <a:stretch/>
        </p:blipFill>
        <p:spPr>
          <a:xfrm>
            <a:off x="6821632" y="-1"/>
            <a:ext cx="2322368" cy="5143501"/>
          </a:xfrm>
          <a:prstGeom prst="rect">
            <a:avLst/>
          </a:prstGeom>
        </p:spPr>
      </p:pic>
      <p:sp>
        <p:nvSpPr>
          <p:cNvPr id="106" name="Google Shape;106;p14"/>
          <p:cNvSpPr txBox="1">
            <a:spLocks noGrp="1"/>
          </p:cNvSpPr>
          <p:nvPr>
            <p:ph type="sldNum" sz="quarter" idx="12"/>
          </p:nvPr>
        </p:nvSpPr>
        <p:spPr>
          <a:xfrm>
            <a:off x="187010" y="4760336"/>
            <a:ext cx="230332" cy="27384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fld>
            <a:endParaRPr sz="10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Google Shape;102;p14"/>
          <p:cNvSpPr txBox="1">
            <a:spLocks noGrp="1"/>
          </p:cNvSpPr>
          <p:nvPr>
            <p:ph type="ctrTitle" idx="4294967295"/>
          </p:nvPr>
        </p:nvSpPr>
        <p:spPr>
          <a:xfrm>
            <a:off x="0" y="258763"/>
            <a:ext cx="6940550" cy="199548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5200" dirty="0">
                <a:solidFill>
                  <a:srgbClr val="F7B737"/>
                </a:solidFill>
                <a:latin typeface="Menlo"/>
              </a:rPr>
              <a:t>Análisis de alquileres de inmuebles en España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CB805154-01B3-A491-10C2-F0BB353AA4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6308" y="2510123"/>
            <a:ext cx="5818909" cy="15388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s-ES" altLang="es-ES" sz="2000" b="1" i="0" u="none" strike="noStrike" cap="none" normalizeH="0" baseline="0" dirty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{Nombres: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s-ES" altLang="es-ES" sz="1800" b="1" i="0" u="none" strike="noStrike" cap="none" normalizeH="0" baseline="0" dirty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[“Alfredo Blanco”,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s-ES" altLang="es-ES" sz="1800" b="1" i="0" u="none" strike="noStrike" cap="none" normalizeH="0" baseline="0" dirty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“Daniel Sánchez”,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s-ES" altLang="es-ES" sz="1800" b="1" i="0" u="none" strike="noStrike" cap="none" normalizeH="0" baseline="0" dirty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“Fernando Lucas”]</a:t>
            </a:r>
            <a:endParaRPr kumimoji="0" lang="es-ES" altLang="es-ES" sz="2000" b="1" i="0" u="none" strike="noStrike" cap="none" normalizeH="0" baseline="0" dirty="0">
              <a:ln>
                <a:noFill/>
              </a:ln>
              <a:solidFill>
                <a:schemeClr val="tx2">
                  <a:lumMod val="50000"/>
                </a:schemeClr>
              </a:solidFill>
              <a:effectLst/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s-ES" altLang="es-ES" sz="2000" b="1" i="0" u="none" strike="noStrike" cap="none" normalizeH="0" baseline="0" dirty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}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9"/>
          <p:cNvSpPr txBox="1">
            <a:spLocks noGrp="1"/>
          </p:cNvSpPr>
          <p:nvPr>
            <p:ph type="body" idx="1"/>
          </p:nvPr>
        </p:nvSpPr>
        <p:spPr>
          <a:xfrm>
            <a:off x="187010" y="779769"/>
            <a:ext cx="4066938" cy="183841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US" b="1" dirty="0">
                <a:solidFill>
                  <a:schemeClr val="accent4">
                    <a:lumMod val="75000"/>
                  </a:schemeClr>
                </a:solidFill>
              </a:rPr>
              <a:t>Desafíos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dirty="0"/>
              <a:t>Generación de </a:t>
            </a:r>
            <a:r>
              <a:rPr lang="es-ES" dirty="0">
                <a:solidFill>
                  <a:srgbClr val="D59109"/>
                </a:solidFill>
              </a:rPr>
              <a:t>centroides</a:t>
            </a:r>
            <a:r>
              <a:rPr lang="es-ES" dirty="0"/>
              <a:t> a través de .</a:t>
            </a:r>
            <a:r>
              <a:rPr lang="es-ES" dirty="0" err="1"/>
              <a:t>json</a:t>
            </a:r>
            <a:endParaRPr lang="es-ES" dirty="0"/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s-ES" dirty="0" err="1">
                <a:solidFill>
                  <a:srgbClr val="D59109"/>
                </a:solidFill>
              </a:rPr>
              <a:t>Tooltip</a:t>
            </a:r>
            <a:r>
              <a:rPr lang="es-ES" dirty="0">
                <a:solidFill>
                  <a:srgbClr val="D59109"/>
                </a:solidFill>
              </a:rPr>
              <a:t> </a:t>
            </a:r>
            <a:r>
              <a:rPr lang="es-ES" dirty="0"/>
              <a:t>con </a:t>
            </a:r>
            <a:r>
              <a:rPr lang="es-ES" dirty="0" err="1"/>
              <a:t>barplots</a:t>
            </a:r>
            <a:r>
              <a:rPr lang="es-ES" dirty="0"/>
              <a:t> customizados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dirty="0"/>
          </a:p>
        </p:txBody>
      </p:sp>
      <p:sp>
        <p:nvSpPr>
          <p:cNvPr id="146" name="Google Shape;146;p19"/>
          <p:cNvSpPr txBox="1">
            <a:spLocks noGrp="1"/>
          </p:cNvSpPr>
          <p:nvPr>
            <p:ph type="body" idx="2"/>
          </p:nvPr>
        </p:nvSpPr>
        <p:spPr>
          <a:xfrm>
            <a:off x="4253948" y="804165"/>
            <a:ext cx="4890052" cy="228364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US" b="1" dirty="0">
                <a:solidFill>
                  <a:schemeClr val="accent4">
                    <a:lumMod val="75000"/>
                  </a:schemeClr>
                </a:solidFill>
              </a:rPr>
              <a:t>Resoluciones</a:t>
            </a:r>
            <a:endParaRPr b="1" dirty="0">
              <a:solidFill>
                <a:schemeClr val="accent4">
                  <a:lumMod val="7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dirty="0"/>
              <a:t>Introducción de columna </a:t>
            </a:r>
            <a:r>
              <a:rPr lang="es-ES" dirty="0">
                <a:solidFill>
                  <a:srgbClr val="D59109"/>
                </a:solidFill>
              </a:rPr>
              <a:t>€/m²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" dirty="0"/>
              <a:t>Utilización de la librería </a:t>
            </a:r>
            <a:r>
              <a:rPr lang="en" dirty="0">
                <a:solidFill>
                  <a:srgbClr val="D59109"/>
                </a:solidFill>
              </a:rPr>
              <a:t>geopandas</a:t>
            </a:r>
            <a:r>
              <a:rPr lang="en" dirty="0"/>
              <a:t> para centroides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" dirty="0"/>
              <a:t>Generación de </a:t>
            </a:r>
            <a:r>
              <a:rPr lang="en" dirty="0">
                <a:solidFill>
                  <a:srgbClr val="D59109"/>
                </a:solidFill>
              </a:rPr>
              <a:t>barplots</a:t>
            </a:r>
            <a:r>
              <a:rPr lang="en" dirty="0"/>
              <a:t> para Tooltip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" dirty="0"/>
              <a:t>Utilización de </a:t>
            </a:r>
            <a:r>
              <a:rPr lang="en" dirty="0">
                <a:solidFill>
                  <a:srgbClr val="D59109"/>
                </a:solidFill>
              </a:rPr>
              <a:t>HTML</a:t>
            </a:r>
            <a:r>
              <a:rPr lang="en" dirty="0"/>
              <a:t> para Tooltip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" dirty="0"/>
          </a:p>
        </p:txBody>
      </p:sp>
      <p:sp>
        <p:nvSpPr>
          <p:cNvPr id="4" name="Google Shape;102;p14">
            <a:extLst>
              <a:ext uri="{FF2B5EF4-FFF2-40B4-BE49-F238E27FC236}">
                <a16:creationId xmlns:a16="http://schemas.microsoft.com/office/drawing/2014/main" id="{5921B42D-3D9D-BD5C-8FF9-4190E128310A}"/>
              </a:ext>
            </a:extLst>
          </p:cNvPr>
          <p:cNvSpPr txBox="1">
            <a:spLocks/>
          </p:cNvSpPr>
          <p:nvPr/>
        </p:nvSpPr>
        <p:spPr>
          <a:xfrm>
            <a:off x="291547" y="77997"/>
            <a:ext cx="8918714" cy="88128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s-ES" sz="4400" dirty="0">
                <a:solidFill>
                  <a:srgbClr val="F7B737"/>
                </a:solidFill>
                <a:latin typeface="Menlo"/>
              </a:rPr>
              <a:t>5.1 </a:t>
            </a:r>
            <a:r>
              <a:rPr lang="es-ES" sz="4000" dirty="0">
                <a:latin typeface="Menlo"/>
              </a:rPr>
              <a:t>Visualizaciones: </a:t>
            </a:r>
            <a:r>
              <a:rPr lang="es-ES" sz="4000" dirty="0" err="1">
                <a:latin typeface="Menlo"/>
              </a:rPr>
              <a:t>Choropleth</a:t>
            </a:r>
            <a:endParaRPr lang="es-ES" sz="4000" dirty="0">
              <a:latin typeface="Menlo"/>
            </a:endParaRPr>
          </a:p>
        </p:txBody>
      </p:sp>
      <p:sp>
        <p:nvSpPr>
          <p:cNvPr id="7" name="Google Shape;146;p19">
            <a:extLst>
              <a:ext uri="{FF2B5EF4-FFF2-40B4-BE49-F238E27FC236}">
                <a16:creationId xmlns:a16="http://schemas.microsoft.com/office/drawing/2014/main" id="{B5A53F0F-9EBC-A5C7-1BF9-3DD241799C3B}"/>
              </a:ext>
            </a:extLst>
          </p:cNvPr>
          <p:cNvSpPr txBox="1">
            <a:spLocks/>
          </p:cNvSpPr>
          <p:nvPr/>
        </p:nvSpPr>
        <p:spPr>
          <a:xfrm>
            <a:off x="4253948" y="2937739"/>
            <a:ext cx="4668078" cy="2096441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457200" lvl="0" indent="-355600" algn="l" defTabSz="6858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▷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lvl="1" indent="-3556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○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lvl="2" indent="-3556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lvl="3" indent="-3556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lvl="4" indent="-3556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○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lvl="5" indent="-3556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lvl="6" indent="-3556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lvl="7" indent="-3556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○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lvl="8" indent="-3556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b="1" dirty="0">
                <a:ln>
                  <a:solidFill>
                    <a:schemeClr val="tx1"/>
                  </a:solidFill>
                </a:ln>
                <a:solidFill>
                  <a:schemeClr val="accent4">
                    <a:lumMod val="75000"/>
                  </a:schemeClr>
                </a:solidFill>
              </a:rPr>
              <a:t>Conclusión</a:t>
            </a:r>
            <a:endParaRPr lang="es-ES" dirty="0"/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s-ES" dirty="0"/>
              <a:t>Para un mismo distrito el €/m² y </a:t>
            </a:r>
            <a:r>
              <a:rPr lang="es-ES" dirty="0" err="1"/>
              <a:t>rental_cost</a:t>
            </a:r>
            <a:r>
              <a:rPr lang="es-ES" dirty="0"/>
              <a:t> se comportan diferente</a:t>
            </a: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s-ES" dirty="0"/>
              <a:t>Mientras más cercano al centro de la ciudad se encuentre el alquiler, más alto es el €/m²</a:t>
            </a: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s-ES" dirty="0"/>
          </a:p>
        </p:txBody>
      </p:sp>
      <p:sp>
        <p:nvSpPr>
          <p:cNvPr id="2" name="Google Shape;106;p14">
            <a:extLst>
              <a:ext uri="{FF2B5EF4-FFF2-40B4-BE49-F238E27FC236}">
                <a16:creationId xmlns:a16="http://schemas.microsoft.com/office/drawing/2014/main" id="{7B14C904-1B45-AF65-514A-1692D345D300}"/>
              </a:ext>
            </a:extLst>
          </p:cNvPr>
          <p:cNvSpPr txBox="1">
            <a:spLocks/>
          </p:cNvSpPr>
          <p:nvPr/>
        </p:nvSpPr>
        <p:spPr>
          <a:xfrm>
            <a:off x="187009" y="4760336"/>
            <a:ext cx="356329" cy="273844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defPPr>
              <a:defRPr lang="es-E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0000000-1234-1234-1234-123412341234}" type="slidenum">
              <a:rPr lang="en" sz="1100" smtClean="0">
                <a:solidFill>
                  <a:schemeClr val="tx1"/>
                </a:solidFill>
                <a:latin typeface="Consolas" panose="020B0609020204030204" pitchFamily="49" charset="0"/>
              </a:rPr>
              <a:pPr/>
              <a:t>10</a:t>
            </a:fld>
            <a:endParaRPr lang="en" sz="11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65E18600-3AED-D92B-4B45-93AD4C4FB1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021" y="2450497"/>
            <a:ext cx="3834718" cy="2057139"/>
          </a:xfrm>
          <a:prstGeom prst="rect">
            <a:avLst/>
          </a:prstGeom>
        </p:spPr>
      </p:pic>
      <p:sp>
        <p:nvSpPr>
          <p:cNvPr id="11" name="Google Shape;102;p14">
            <a:extLst>
              <a:ext uri="{FF2B5EF4-FFF2-40B4-BE49-F238E27FC236}">
                <a16:creationId xmlns:a16="http://schemas.microsoft.com/office/drawing/2014/main" id="{67D60FE2-D6DD-04B7-ED87-45C534329030}"/>
              </a:ext>
            </a:extLst>
          </p:cNvPr>
          <p:cNvSpPr txBox="1">
            <a:spLocks/>
          </p:cNvSpPr>
          <p:nvPr/>
        </p:nvSpPr>
        <p:spPr>
          <a:xfrm>
            <a:off x="137314" y="4455454"/>
            <a:ext cx="4196146" cy="329586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s-ES" sz="1100" dirty="0">
                <a:solidFill>
                  <a:srgbClr val="A16E07"/>
                </a:solidFill>
                <a:latin typeface="Menlo"/>
              </a:rPr>
              <a:t>Para más información abrir los </a:t>
            </a:r>
            <a:r>
              <a:rPr lang="es-ES" sz="1100" dirty="0" err="1">
                <a:solidFill>
                  <a:srgbClr val="A16E07"/>
                </a:solidFill>
                <a:latin typeface="Menlo"/>
              </a:rPr>
              <a:t>Choropleth</a:t>
            </a:r>
            <a:r>
              <a:rPr lang="es-ES" sz="1100" dirty="0">
                <a:solidFill>
                  <a:srgbClr val="A16E07"/>
                </a:solidFill>
                <a:latin typeface="Menlo"/>
              </a:rPr>
              <a:t> en el archivo del proyecto</a:t>
            </a:r>
          </a:p>
        </p:txBody>
      </p:sp>
    </p:spTree>
    <p:extLst>
      <p:ext uri="{BB962C8B-B14F-4D97-AF65-F5344CB8AC3E}">
        <p14:creationId xmlns:p14="http://schemas.microsoft.com/office/powerpoint/2010/main" val="20993168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9"/>
          <p:cNvSpPr txBox="1">
            <a:spLocks noGrp="1"/>
          </p:cNvSpPr>
          <p:nvPr>
            <p:ph type="body" idx="1"/>
          </p:nvPr>
        </p:nvSpPr>
        <p:spPr>
          <a:xfrm>
            <a:off x="187010" y="779769"/>
            <a:ext cx="4384990" cy="183841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US" b="1" dirty="0">
                <a:solidFill>
                  <a:schemeClr val="accent4">
                    <a:lumMod val="75000"/>
                  </a:schemeClr>
                </a:solidFill>
              </a:rPr>
              <a:t>Desafíos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dirty="0"/>
              <a:t>Alquiler más común por ciudad</a:t>
            </a: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s-ES" dirty="0"/>
              <a:t>Histogramas con variables numéricas</a:t>
            </a: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s-ES" dirty="0">
                <a:solidFill>
                  <a:srgbClr val="D59109"/>
                </a:solidFill>
              </a:rPr>
              <a:t>Normalización</a:t>
            </a:r>
            <a:r>
              <a:rPr lang="es-ES" dirty="0"/>
              <a:t> de histogramas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dirty="0"/>
          </a:p>
        </p:txBody>
      </p:sp>
      <p:sp>
        <p:nvSpPr>
          <p:cNvPr id="146" name="Google Shape;146;p19"/>
          <p:cNvSpPr txBox="1">
            <a:spLocks noGrp="1"/>
          </p:cNvSpPr>
          <p:nvPr>
            <p:ph type="body" idx="2"/>
          </p:nvPr>
        </p:nvSpPr>
        <p:spPr>
          <a:xfrm>
            <a:off x="4679344" y="794328"/>
            <a:ext cx="4219490" cy="186956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US" b="1" dirty="0">
                <a:solidFill>
                  <a:schemeClr val="accent4">
                    <a:lumMod val="75000"/>
                  </a:schemeClr>
                </a:solidFill>
              </a:rPr>
              <a:t>Resoluciones</a:t>
            </a:r>
            <a:endParaRPr b="1" dirty="0">
              <a:solidFill>
                <a:schemeClr val="accent4">
                  <a:lumMod val="75000"/>
                </a:schemeClr>
              </a:solidFill>
            </a:endParaRP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s-ES" dirty="0">
                <a:solidFill>
                  <a:srgbClr val="D59109"/>
                </a:solidFill>
              </a:rPr>
              <a:t>Histogramas</a:t>
            </a:r>
            <a:r>
              <a:rPr lang="es-ES" dirty="0"/>
              <a:t> de cada variable </a:t>
            </a: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s-ES" dirty="0" err="1">
                <a:solidFill>
                  <a:srgbClr val="D59109"/>
                </a:solidFill>
              </a:rPr>
              <a:t>Binning</a:t>
            </a:r>
            <a:r>
              <a:rPr lang="es-ES" dirty="0">
                <a:solidFill>
                  <a:srgbClr val="D59109"/>
                </a:solidFill>
              </a:rPr>
              <a:t> </a:t>
            </a:r>
            <a:r>
              <a:rPr lang="es-ES" dirty="0"/>
              <a:t>para variables numéricas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" dirty="0"/>
              <a:t>Realizar histogramas a partir de </a:t>
            </a:r>
            <a:r>
              <a:rPr lang="en" dirty="0">
                <a:solidFill>
                  <a:srgbClr val="D59109"/>
                </a:solidFill>
              </a:rPr>
              <a:t>porcentaje</a:t>
            </a:r>
            <a:r>
              <a:rPr lang="en" dirty="0"/>
              <a:t> de datos y no conteo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" dirty="0"/>
          </a:p>
        </p:txBody>
      </p:sp>
      <p:sp>
        <p:nvSpPr>
          <p:cNvPr id="4" name="Google Shape;102;p14">
            <a:extLst>
              <a:ext uri="{FF2B5EF4-FFF2-40B4-BE49-F238E27FC236}">
                <a16:creationId xmlns:a16="http://schemas.microsoft.com/office/drawing/2014/main" id="{5921B42D-3D9D-BD5C-8FF9-4190E128310A}"/>
              </a:ext>
            </a:extLst>
          </p:cNvPr>
          <p:cNvSpPr txBox="1">
            <a:spLocks/>
          </p:cNvSpPr>
          <p:nvPr/>
        </p:nvSpPr>
        <p:spPr>
          <a:xfrm>
            <a:off x="291547" y="77997"/>
            <a:ext cx="8918714" cy="88128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s-ES" sz="4400" dirty="0">
                <a:solidFill>
                  <a:srgbClr val="F7B737"/>
                </a:solidFill>
                <a:latin typeface="Menlo"/>
              </a:rPr>
              <a:t>5.2 </a:t>
            </a:r>
            <a:r>
              <a:rPr lang="es-ES" sz="4000" dirty="0">
                <a:latin typeface="Menlo"/>
              </a:rPr>
              <a:t>Visualizaciones: </a:t>
            </a:r>
            <a:r>
              <a:rPr lang="es-ES" sz="4000" dirty="0" err="1">
                <a:latin typeface="Menlo"/>
              </a:rPr>
              <a:t>Barplots</a:t>
            </a:r>
            <a:endParaRPr lang="es-ES" sz="4000" dirty="0">
              <a:latin typeface="Menlo"/>
            </a:endParaRPr>
          </a:p>
        </p:txBody>
      </p:sp>
      <p:sp>
        <p:nvSpPr>
          <p:cNvPr id="7" name="Google Shape;146;p19">
            <a:extLst>
              <a:ext uri="{FF2B5EF4-FFF2-40B4-BE49-F238E27FC236}">
                <a16:creationId xmlns:a16="http://schemas.microsoft.com/office/drawing/2014/main" id="{B5A53F0F-9EBC-A5C7-1BF9-3DD241799C3B}"/>
              </a:ext>
            </a:extLst>
          </p:cNvPr>
          <p:cNvSpPr txBox="1">
            <a:spLocks/>
          </p:cNvSpPr>
          <p:nvPr/>
        </p:nvSpPr>
        <p:spPr>
          <a:xfrm>
            <a:off x="182039" y="2429137"/>
            <a:ext cx="8665443" cy="513677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457200" lvl="0" indent="-355600" algn="l" defTabSz="6858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▷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lvl="1" indent="-3556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○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lvl="2" indent="-3556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lvl="3" indent="-3556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lvl="4" indent="-3556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○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lvl="5" indent="-3556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lvl="6" indent="-3556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lvl="7" indent="-3556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○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lvl="8" indent="-3556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b="1" dirty="0">
                <a:ln>
                  <a:solidFill>
                    <a:schemeClr val="tx1"/>
                  </a:solidFill>
                </a:ln>
                <a:solidFill>
                  <a:schemeClr val="accent4">
                    <a:lumMod val="75000"/>
                  </a:schemeClr>
                </a:solidFill>
              </a:rPr>
              <a:t>Conclusión: </a:t>
            </a:r>
            <a:r>
              <a:rPr lang="es-ES" dirty="0"/>
              <a:t>La</a:t>
            </a:r>
            <a:r>
              <a:rPr lang="es-ES" b="1" dirty="0">
                <a:ln>
                  <a:solidFill>
                    <a:schemeClr val="tx1"/>
                  </a:solidFill>
                </a:ln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s-ES" dirty="0"/>
              <a:t>vivienda en alquiler más común sería la barra más alta</a:t>
            </a:r>
          </a:p>
        </p:txBody>
      </p:sp>
      <p:sp>
        <p:nvSpPr>
          <p:cNvPr id="2" name="Google Shape;106;p14">
            <a:extLst>
              <a:ext uri="{FF2B5EF4-FFF2-40B4-BE49-F238E27FC236}">
                <a16:creationId xmlns:a16="http://schemas.microsoft.com/office/drawing/2014/main" id="{7B14C904-1B45-AF65-514A-1692D345D300}"/>
              </a:ext>
            </a:extLst>
          </p:cNvPr>
          <p:cNvSpPr txBox="1">
            <a:spLocks/>
          </p:cNvSpPr>
          <p:nvPr/>
        </p:nvSpPr>
        <p:spPr>
          <a:xfrm>
            <a:off x="187010" y="4760336"/>
            <a:ext cx="343077" cy="273844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defPPr>
              <a:defRPr lang="es-E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0000000-1234-1234-1234-123412341234}" type="slidenum">
              <a:rPr lang="en" sz="1100" smtClean="0">
                <a:solidFill>
                  <a:schemeClr val="tx1"/>
                </a:solidFill>
                <a:latin typeface="Consolas" panose="020B0609020204030204" pitchFamily="49" charset="0"/>
              </a:rPr>
              <a:pPr/>
              <a:t>11</a:t>
            </a:fld>
            <a:endParaRPr lang="en" sz="11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5055522-2931-94C6-A8DD-783693CC73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4663"/>
          <a:stretch/>
        </p:blipFill>
        <p:spPr>
          <a:xfrm>
            <a:off x="223245" y="3724691"/>
            <a:ext cx="2179995" cy="881281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9B75F9A5-0B8A-10B2-0154-6C902AA2E1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0612" b="23997"/>
          <a:stretch/>
        </p:blipFill>
        <p:spPr>
          <a:xfrm>
            <a:off x="6873447" y="3739207"/>
            <a:ext cx="2175436" cy="881281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8EE64977-3EB9-41AC-505D-A145DA0304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704" y="2942814"/>
            <a:ext cx="8768146" cy="739014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35C7C153-D30C-07CC-5711-EB08D5E9E92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5558" b="49104"/>
          <a:stretch/>
        </p:blipFill>
        <p:spPr>
          <a:xfrm>
            <a:off x="2432436" y="3737943"/>
            <a:ext cx="2179995" cy="881281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94622AC5-C5EA-1C56-4515-A046FAD69E8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6021"/>
          <a:stretch/>
        </p:blipFill>
        <p:spPr>
          <a:xfrm>
            <a:off x="4679344" y="3734836"/>
            <a:ext cx="2175436" cy="832255"/>
          </a:xfrm>
          <a:prstGeom prst="rect">
            <a:avLst/>
          </a:prstGeom>
        </p:spPr>
      </p:pic>
      <p:sp>
        <p:nvSpPr>
          <p:cNvPr id="14" name="Google Shape;102;p14">
            <a:extLst>
              <a:ext uri="{FF2B5EF4-FFF2-40B4-BE49-F238E27FC236}">
                <a16:creationId xmlns:a16="http://schemas.microsoft.com/office/drawing/2014/main" id="{872F8570-D322-3A65-B2AF-03C65C10C70F}"/>
              </a:ext>
            </a:extLst>
          </p:cNvPr>
          <p:cNvSpPr txBox="1">
            <a:spLocks/>
          </p:cNvSpPr>
          <p:nvPr/>
        </p:nvSpPr>
        <p:spPr>
          <a:xfrm>
            <a:off x="728870" y="4593595"/>
            <a:ext cx="8150085" cy="294813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s-ES" sz="1100" dirty="0">
                <a:solidFill>
                  <a:srgbClr val="A16E07"/>
                </a:solidFill>
                <a:latin typeface="Menlo"/>
              </a:rPr>
              <a:t>Cada variable para la ciudad está indicada en el </a:t>
            </a:r>
            <a:r>
              <a:rPr lang="es-ES" sz="1100" dirty="0" err="1">
                <a:solidFill>
                  <a:srgbClr val="A16E07"/>
                </a:solidFill>
                <a:latin typeface="Menlo"/>
              </a:rPr>
              <a:t>DataFrame</a:t>
            </a:r>
            <a:r>
              <a:rPr lang="es-ES" sz="1100" dirty="0">
                <a:solidFill>
                  <a:srgbClr val="A16E07"/>
                </a:solidFill>
                <a:latin typeface="Menlo"/>
              </a:rPr>
              <a:t>, junto con qué porcentaje representa esta elección para la variable </a:t>
            </a:r>
          </a:p>
        </p:txBody>
      </p:sp>
    </p:spTree>
    <p:extLst>
      <p:ext uri="{BB962C8B-B14F-4D97-AF65-F5344CB8AC3E}">
        <p14:creationId xmlns:p14="http://schemas.microsoft.com/office/powerpoint/2010/main" val="11636814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9"/>
          <p:cNvSpPr txBox="1">
            <a:spLocks noGrp="1"/>
          </p:cNvSpPr>
          <p:nvPr>
            <p:ph type="body" idx="2"/>
          </p:nvPr>
        </p:nvSpPr>
        <p:spPr>
          <a:xfrm>
            <a:off x="159027" y="715617"/>
            <a:ext cx="8918714" cy="20593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" dirty="0"/>
              <a:t>Se realizó la prueba de ANOVA para el análisis de distritos (cada ciudad) y para el conjunto de ciudades (tres ciudades). Arrojando lo siguiente (para las tres ciudades):</a:t>
            </a: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" dirty="0">
                <a:solidFill>
                  <a:srgbClr val="D59109"/>
                </a:solidFill>
              </a:rPr>
              <a:t>Estadístico F</a:t>
            </a:r>
            <a:r>
              <a:rPr lang="en" dirty="0"/>
              <a:t>: 28.53, indica gran variabilidad entre ciudades.</a:t>
            </a: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" dirty="0">
                <a:solidFill>
                  <a:srgbClr val="D59109"/>
                </a:solidFill>
              </a:rPr>
              <a:t>Valor p</a:t>
            </a:r>
            <a:r>
              <a:rPr lang="en" dirty="0"/>
              <a:t>: </a:t>
            </a:r>
            <a:r>
              <a:rPr lang="es-ES" dirty="0"/>
              <a:t>~0 (2.28e-48)</a:t>
            </a:r>
            <a:r>
              <a:rPr lang="en" dirty="0"/>
              <a:t>, rechaza la hipótesis nula.</a:t>
            </a: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s-ES" b="1" dirty="0">
                <a:ln>
                  <a:solidFill>
                    <a:schemeClr val="tx1"/>
                  </a:solidFill>
                </a:ln>
                <a:solidFill>
                  <a:schemeClr val="accent4">
                    <a:lumMod val="75000"/>
                  </a:schemeClr>
                </a:solidFill>
              </a:rPr>
              <a:t>Conclusión</a:t>
            </a:r>
            <a:r>
              <a:rPr lang="es-ES" dirty="0"/>
              <a:t>: La ubicación (ciudad y distrito) afecta significativamente los precios de alquiler.</a:t>
            </a:r>
            <a:endParaRPr lang="en" dirty="0"/>
          </a:p>
        </p:txBody>
      </p:sp>
      <p:sp>
        <p:nvSpPr>
          <p:cNvPr id="4" name="Google Shape;102;p14">
            <a:extLst>
              <a:ext uri="{FF2B5EF4-FFF2-40B4-BE49-F238E27FC236}">
                <a16:creationId xmlns:a16="http://schemas.microsoft.com/office/drawing/2014/main" id="{5921B42D-3D9D-BD5C-8FF9-4190E128310A}"/>
              </a:ext>
            </a:extLst>
          </p:cNvPr>
          <p:cNvSpPr txBox="1">
            <a:spLocks/>
          </p:cNvSpPr>
          <p:nvPr/>
        </p:nvSpPr>
        <p:spPr>
          <a:xfrm>
            <a:off x="291547" y="77997"/>
            <a:ext cx="8918714" cy="88128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s-ES" sz="4400" dirty="0">
                <a:solidFill>
                  <a:srgbClr val="F7B737"/>
                </a:solidFill>
                <a:latin typeface="Menlo"/>
              </a:rPr>
              <a:t>6.1 </a:t>
            </a:r>
            <a:r>
              <a:rPr lang="es-ES" sz="4000" dirty="0">
                <a:latin typeface="Menlo"/>
              </a:rPr>
              <a:t>Conclusiones estadísticas: ANOVA</a:t>
            </a:r>
          </a:p>
        </p:txBody>
      </p:sp>
      <p:sp>
        <p:nvSpPr>
          <p:cNvPr id="2" name="Google Shape;106;p14">
            <a:extLst>
              <a:ext uri="{FF2B5EF4-FFF2-40B4-BE49-F238E27FC236}">
                <a16:creationId xmlns:a16="http://schemas.microsoft.com/office/drawing/2014/main" id="{7B14C904-1B45-AF65-514A-1692D345D300}"/>
              </a:ext>
            </a:extLst>
          </p:cNvPr>
          <p:cNvSpPr txBox="1">
            <a:spLocks/>
          </p:cNvSpPr>
          <p:nvPr/>
        </p:nvSpPr>
        <p:spPr>
          <a:xfrm>
            <a:off x="187010" y="4760336"/>
            <a:ext cx="343077" cy="273844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defPPr>
              <a:defRPr lang="es-E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0000000-1234-1234-1234-123412341234}" type="slidenum">
              <a:rPr lang="en" sz="1100" smtClean="0">
                <a:solidFill>
                  <a:schemeClr val="tx1"/>
                </a:solidFill>
                <a:latin typeface="Consolas" panose="020B0609020204030204" pitchFamily="49" charset="0"/>
              </a:rPr>
              <a:pPr/>
              <a:t>12</a:t>
            </a:fld>
            <a:endParaRPr lang="en" sz="11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031C9318-9C04-8247-E12E-B47E12013C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" y="2782428"/>
            <a:ext cx="3916017" cy="2361072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BDE700CB-3C9A-F3C1-E88B-63A06E4096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5145" y="2774955"/>
            <a:ext cx="2576162" cy="2288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7967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9"/>
          <p:cNvSpPr txBox="1">
            <a:spLocks noGrp="1"/>
          </p:cNvSpPr>
          <p:nvPr>
            <p:ph type="body" idx="2"/>
          </p:nvPr>
        </p:nvSpPr>
        <p:spPr>
          <a:xfrm>
            <a:off x="530087" y="861392"/>
            <a:ext cx="5551925" cy="19217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" dirty="0"/>
              <a:t>Se observo que existe una </a:t>
            </a:r>
            <a:r>
              <a:rPr lang="en" dirty="0">
                <a:solidFill>
                  <a:srgbClr val="D59109"/>
                </a:solidFill>
              </a:rPr>
              <a:t>relación</a:t>
            </a:r>
            <a:r>
              <a:rPr lang="en" dirty="0"/>
              <a:t> entre la fecha de publicación y la proporción de anuncios, donde la proporción disminuye por casi su totalidad en menos de </a:t>
            </a:r>
            <a:r>
              <a:rPr lang="en" dirty="0">
                <a:solidFill>
                  <a:srgbClr val="D59109"/>
                </a:solidFill>
              </a:rPr>
              <a:t>100 días</a:t>
            </a:r>
            <a:r>
              <a:rPr lang="en" dirty="0"/>
              <a:t>. Siendo así, se realizó un análisis con la prueba t y al no cumplirse se utilizó la U de </a:t>
            </a:r>
            <a:r>
              <a:rPr lang="es-ES" dirty="0"/>
              <a:t>Mann-Whitney,</a:t>
            </a:r>
            <a:r>
              <a:rPr lang="en" dirty="0"/>
              <a:t> arrojando lo siguiente:</a:t>
            </a:r>
          </a:p>
        </p:txBody>
      </p:sp>
      <p:sp>
        <p:nvSpPr>
          <p:cNvPr id="4" name="Google Shape;102;p14">
            <a:extLst>
              <a:ext uri="{FF2B5EF4-FFF2-40B4-BE49-F238E27FC236}">
                <a16:creationId xmlns:a16="http://schemas.microsoft.com/office/drawing/2014/main" id="{5921B42D-3D9D-BD5C-8FF9-4190E128310A}"/>
              </a:ext>
            </a:extLst>
          </p:cNvPr>
          <p:cNvSpPr txBox="1">
            <a:spLocks/>
          </p:cNvSpPr>
          <p:nvPr/>
        </p:nvSpPr>
        <p:spPr>
          <a:xfrm>
            <a:off x="291547" y="77997"/>
            <a:ext cx="8918714" cy="88128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s-ES" sz="4400" dirty="0">
                <a:solidFill>
                  <a:srgbClr val="F7B737"/>
                </a:solidFill>
                <a:latin typeface="Menlo"/>
              </a:rPr>
              <a:t>6.2 </a:t>
            </a:r>
            <a:r>
              <a:rPr lang="es-ES" sz="4000" dirty="0">
                <a:latin typeface="Menlo"/>
              </a:rPr>
              <a:t>Conclusiones estadísticas: MWU</a:t>
            </a:r>
          </a:p>
        </p:txBody>
      </p:sp>
      <p:sp>
        <p:nvSpPr>
          <p:cNvPr id="2" name="Google Shape;106;p14">
            <a:extLst>
              <a:ext uri="{FF2B5EF4-FFF2-40B4-BE49-F238E27FC236}">
                <a16:creationId xmlns:a16="http://schemas.microsoft.com/office/drawing/2014/main" id="{7B14C904-1B45-AF65-514A-1692D345D300}"/>
              </a:ext>
            </a:extLst>
          </p:cNvPr>
          <p:cNvSpPr txBox="1">
            <a:spLocks/>
          </p:cNvSpPr>
          <p:nvPr/>
        </p:nvSpPr>
        <p:spPr>
          <a:xfrm>
            <a:off x="187010" y="4760336"/>
            <a:ext cx="343077" cy="273844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defPPr>
              <a:defRPr lang="es-E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0000000-1234-1234-1234-123412341234}" type="slidenum">
              <a:rPr lang="en" sz="1100" smtClean="0">
                <a:solidFill>
                  <a:schemeClr val="tx1"/>
                </a:solidFill>
                <a:latin typeface="Consolas" panose="020B0609020204030204" pitchFamily="49" charset="0"/>
              </a:rPr>
              <a:pPr/>
              <a:t>13</a:t>
            </a:fld>
            <a:endParaRPr lang="en" sz="11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558117F9-859A-2C13-B06C-C950529984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2335" y="768626"/>
            <a:ext cx="2952638" cy="2329417"/>
          </a:xfrm>
          <a:prstGeom prst="rect">
            <a:avLst/>
          </a:prstGeom>
        </p:spPr>
      </p:pic>
      <p:sp>
        <p:nvSpPr>
          <p:cNvPr id="10" name="Google Shape;146;p19">
            <a:extLst>
              <a:ext uri="{FF2B5EF4-FFF2-40B4-BE49-F238E27FC236}">
                <a16:creationId xmlns:a16="http://schemas.microsoft.com/office/drawing/2014/main" id="{3868761C-EAB1-F6D0-8F15-98374C4AA106}"/>
              </a:ext>
            </a:extLst>
          </p:cNvPr>
          <p:cNvSpPr txBox="1">
            <a:spLocks/>
          </p:cNvSpPr>
          <p:nvPr/>
        </p:nvSpPr>
        <p:spPr>
          <a:xfrm>
            <a:off x="556592" y="2604282"/>
            <a:ext cx="7964556" cy="2158232"/>
          </a:xfrm>
          <a:prstGeom prst="rect">
            <a:avLst/>
          </a:prstGeom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457200" lvl="0" indent="-355600" algn="l" defTabSz="6858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▷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lvl="1" indent="-3556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○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lvl="2" indent="-3556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lvl="3" indent="-3556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lvl="4" indent="-3556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○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lvl="5" indent="-3556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lvl="6" indent="-3556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lvl="7" indent="-3556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○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lvl="8" indent="-3556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dirty="0"/>
              <a:t>Contraste de Mann-Whitney U: 4383461.0, valor p: 0.0003895436424678453</a:t>
            </a:r>
          </a:p>
          <a:p>
            <a:pPr marL="342900" indent="-342900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 typeface="Arial" panose="020B0604020202020204" pitchFamily="34" charset="0"/>
              <a:buChar char="•"/>
            </a:pPr>
            <a:r>
              <a:rPr lang="es-ES" altLang="es-ES" dirty="0"/>
              <a:t>Se rechaza la hipótesis nula </a:t>
            </a:r>
            <a:r>
              <a:rPr lang="es-ES" altLang="es-ES" dirty="0" err="1"/>
              <a:t>μ_with_reduction</a:t>
            </a:r>
            <a:r>
              <a:rPr lang="es-ES" altLang="es-ES" dirty="0"/>
              <a:t> </a:t>
            </a:r>
            <a:r>
              <a:rPr lang="es-ES" altLang="es-ES" dirty="0">
                <a:solidFill>
                  <a:srgbClr val="D59109"/>
                </a:solidFill>
              </a:rPr>
              <a:t>≠</a:t>
            </a:r>
            <a:r>
              <a:rPr lang="es-ES" altLang="es-ES" dirty="0"/>
              <a:t> </a:t>
            </a:r>
            <a:r>
              <a:rPr lang="es-ES" altLang="es-ES" dirty="0" err="1"/>
              <a:t>μ_without_reduction</a:t>
            </a:r>
            <a:r>
              <a:rPr lang="es-ES" altLang="es-ES" dirty="0"/>
              <a:t> </a:t>
            </a: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s-ES" b="1" dirty="0">
                <a:ln>
                  <a:solidFill>
                    <a:schemeClr val="tx1"/>
                  </a:solidFill>
                </a:ln>
                <a:solidFill>
                  <a:schemeClr val="accent4">
                    <a:lumMod val="75000"/>
                  </a:schemeClr>
                </a:solidFill>
              </a:rPr>
              <a:t>Conclusión</a:t>
            </a:r>
            <a:r>
              <a:rPr lang="es-ES" dirty="0"/>
              <a:t>: La interpretación inicial sugiere que las propiedades con rebajas tienden a ser compradas más rápidamente, lo que podría explicar por qué son más recientes en la plataforma inmobiliaria.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4897953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9"/>
          <p:cNvSpPr txBox="1">
            <a:spLocks noGrp="1"/>
          </p:cNvSpPr>
          <p:nvPr>
            <p:ph type="body" idx="2"/>
          </p:nvPr>
        </p:nvSpPr>
        <p:spPr>
          <a:xfrm>
            <a:off x="530087" y="861391"/>
            <a:ext cx="8322366" cy="35979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s-US" dirty="0"/>
              <a:t>Se realizaron dos funciones: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US" b="1" dirty="0" err="1">
                <a:ln>
                  <a:solidFill>
                    <a:schemeClr val="tx1"/>
                  </a:solidFill>
                </a:ln>
                <a:solidFill>
                  <a:schemeClr val="accent4">
                    <a:lumMod val="75000"/>
                  </a:schemeClr>
                </a:solidFill>
              </a:rPr>
              <a:t>rental_house_investment</a:t>
            </a:r>
            <a:r>
              <a:rPr lang="es-US" dirty="0"/>
              <a:t>: donde se incluye la inversión que se quiere hacer y en qué ciudad, y esto proporcionará los alquileres con mejores características que entren en esa inversión.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US" b="1" dirty="0">
                <a:ln>
                  <a:solidFill>
                    <a:schemeClr val="tx1"/>
                  </a:solidFill>
                </a:ln>
                <a:solidFill>
                  <a:schemeClr val="accent4">
                    <a:lumMod val="75000"/>
                  </a:schemeClr>
                </a:solidFill>
              </a:rPr>
              <a:t>chollos</a:t>
            </a:r>
            <a:r>
              <a:rPr lang="es-US" dirty="0"/>
              <a:t>:  donde se coloca una ciudad, se pueden especificar distritos y un valor k, que describirá de cuanto quieres que sea la variación de los valores. Esto devolverá una serie de alquileres con puntación 5, 7 y 10, de peor oferta a mejor oferta.</a:t>
            </a:r>
          </a:p>
          <a:p>
            <a:pPr marL="0" indent="0">
              <a:buNone/>
            </a:pPr>
            <a:r>
              <a:rPr lang="es-US" dirty="0"/>
              <a:t>NOTA: Para ambas funciones únicamente se utilizan los valores que se contengan en el </a:t>
            </a:r>
            <a:r>
              <a:rPr lang="es-US" dirty="0" err="1"/>
              <a:t>DataFrame</a:t>
            </a:r>
            <a:r>
              <a:rPr lang="es-US" dirty="0"/>
              <a:t> de elección.</a:t>
            </a:r>
          </a:p>
          <a:p>
            <a:pPr marL="0" indent="0">
              <a:buNone/>
            </a:pPr>
            <a:r>
              <a:rPr lang="es-US" b="1" dirty="0"/>
              <a:t>En la siguiente diapositiva se ve una demostración.</a:t>
            </a:r>
            <a:endParaRPr lang="en" b="1" dirty="0"/>
          </a:p>
        </p:txBody>
      </p:sp>
      <p:sp>
        <p:nvSpPr>
          <p:cNvPr id="4" name="Google Shape;102;p14">
            <a:extLst>
              <a:ext uri="{FF2B5EF4-FFF2-40B4-BE49-F238E27FC236}">
                <a16:creationId xmlns:a16="http://schemas.microsoft.com/office/drawing/2014/main" id="{5921B42D-3D9D-BD5C-8FF9-4190E128310A}"/>
              </a:ext>
            </a:extLst>
          </p:cNvPr>
          <p:cNvSpPr txBox="1">
            <a:spLocks/>
          </p:cNvSpPr>
          <p:nvPr/>
        </p:nvSpPr>
        <p:spPr>
          <a:xfrm>
            <a:off x="291547" y="77997"/>
            <a:ext cx="8918714" cy="88128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s-ES" sz="4400" dirty="0">
                <a:solidFill>
                  <a:srgbClr val="F7B737"/>
                </a:solidFill>
                <a:latin typeface="Menlo"/>
              </a:rPr>
              <a:t>7 </a:t>
            </a:r>
            <a:r>
              <a:rPr lang="es-ES" sz="4000" dirty="0">
                <a:latin typeface="Menlo"/>
              </a:rPr>
              <a:t>Aplicaciones basada en datos</a:t>
            </a:r>
          </a:p>
        </p:txBody>
      </p:sp>
      <p:sp>
        <p:nvSpPr>
          <p:cNvPr id="2" name="Google Shape;106;p14">
            <a:extLst>
              <a:ext uri="{FF2B5EF4-FFF2-40B4-BE49-F238E27FC236}">
                <a16:creationId xmlns:a16="http://schemas.microsoft.com/office/drawing/2014/main" id="{7B14C904-1B45-AF65-514A-1692D345D300}"/>
              </a:ext>
            </a:extLst>
          </p:cNvPr>
          <p:cNvSpPr txBox="1">
            <a:spLocks/>
          </p:cNvSpPr>
          <p:nvPr/>
        </p:nvSpPr>
        <p:spPr>
          <a:xfrm>
            <a:off x="187010" y="4760336"/>
            <a:ext cx="343077" cy="273844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defPPr>
              <a:defRPr lang="es-E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0000000-1234-1234-1234-123412341234}" type="slidenum">
              <a:rPr lang="en" sz="1100" smtClean="0">
                <a:solidFill>
                  <a:schemeClr val="tx1"/>
                </a:solidFill>
                <a:latin typeface="Consolas" panose="020B0609020204030204" pitchFamily="49" charset="0"/>
              </a:rPr>
              <a:pPr/>
              <a:t>14</a:t>
            </a:fld>
            <a:endParaRPr lang="en" sz="11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42172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41"/>
          <p:cNvSpPr/>
          <p:nvPr/>
        </p:nvSpPr>
        <p:spPr>
          <a:xfrm>
            <a:off x="286775" y="1363400"/>
            <a:ext cx="4206300" cy="1584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13716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US" sz="2200" b="1" dirty="0">
                <a:solidFill>
                  <a:schemeClr val="accent4">
                    <a:lumMod val="75000"/>
                  </a:schemeClr>
                </a:solidFill>
                <a:latin typeface="Menlo"/>
                <a:ea typeface="Lato"/>
                <a:cs typeface="Lato"/>
                <a:sym typeface="Lato"/>
              </a:rPr>
              <a:t>SITIO WEB DE INTERÉS</a:t>
            </a:r>
            <a:endParaRPr sz="2200" b="1" dirty="0">
              <a:solidFill>
                <a:schemeClr val="accent4">
                  <a:lumMod val="75000"/>
                </a:schemeClr>
              </a:solidFill>
              <a:latin typeface="Menl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s-US" dirty="0">
                <a:solidFill>
                  <a:schemeClr val="dk1"/>
                </a:solidFill>
                <a:latin typeface="Consolas" panose="020B0609020204030204" pitchFamily="49" charset="0"/>
                <a:ea typeface="Lato"/>
                <a:cs typeface="Lato"/>
                <a:sym typeface="Lato"/>
              </a:rPr>
              <a:t>Web de bienes raíces</a:t>
            </a:r>
            <a:endParaRPr dirty="0">
              <a:solidFill>
                <a:schemeClr val="dk1"/>
              </a:solidFill>
              <a:latin typeface="Consolas" panose="020B0609020204030204" pitchFamily="49" charset="0"/>
              <a:ea typeface="Lato"/>
              <a:cs typeface="Lato"/>
              <a:sym typeface="Lato"/>
            </a:endParaRPr>
          </a:p>
        </p:txBody>
      </p:sp>
      <p:sp>
        <p:nvSpPr>
          <p:cNvPr id="464" name="Google Shape;464;p41"/>
          <p:cNvSpPr/>
          <p:nvPr/>
        </p:nvSpPr>
        <p:spPr>
          <a:xfrm>
            <a:off x="4188581" y="1363400"/>
            <a:ext cx="4684794" cy="1584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371600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>
                <a:solidFill>
                  <a:schemeClr val="accent4">
                    <a:lumMod val="75000"/>
                  </a:schemeClr>
                </a:solidFill>
                <a:latin typeface="Menlo"/>
                <a:ea typeface="Lato"/>
                <a:cs typeface="Lato"/>
                <a:sym typeface="Lato"/>
              </a:rPr>
              <a:t>UBICACIONES DE INTERÉS</a:t>
            </a:r>
            <a:endParaRPr sz="2200" b="1" dirty="0">
              <a:solidFill>
                <a:schemeClr val="accent4">
                  <a:lumMod val="75000"/>
                </a:schemeClr>
              </a:solidFill>
              <a:latin typeface="Menlo"/>
              <a:ea typeface="Lato"/>
              <a:cs typeface="Lato"/>
              <a:sym typeface="Lato"/>
            </a:endParaRPr>
          </a:p>
          <a:p>
            <a:pPr lvl="0" algn="r" rtl="0">
              <a:spcBef>
                <a:spcPts val="600"/>
              </a:spcBef>
              <a:spcAft>
                <a:spcPts val="600"/>
              </a:spcAft>
            </a:pPr>
            <a:r>
              <a:rPr lang="es-US" dirty="0">
                <a:solidFill>
                  <a:schemeClr val="dk1"/>
                </a:solidFill>
                <a:latin typeface="Consolas" panose="020B0609020204030204" pitchFamily="49" charset="0"/>
                <a:ea typeface="Lato"/>
                <a:cs typeface="Lato"/>
                <a:sym typeface="Lato"/>
              </a:rPr>
              <a:t>Madrid, Barcelona y Málaga</a:t>
            </a:r>
            <a:endParaRPr lang="en" dirty="0">
              <a:solidFill>
                <a:schemeClr val="dk1"/>
              </a:solidFill>
              <a:latin typeface="Consolas" panose="020B0609020204030204" pitchFamily="49" charset="0"/>
              <a:ea typeface="Lato"/>
              <a:cs typeface="Lato"/>
              <a:sym typeface="Lato"/>
            </a:endParaRPr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endParaRPr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65" name="Google Shape;465;p41"/>
          <p:cNvSpPr/>
          <p:nvPr/>
        </p:nvSpPr>
        <p:spPr>
          <a:xfrm>
            <a:off x="286774" y="3121900"/>
            <a:ext cx="4380299" cy="1584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1371600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US" dirty="0">
                <a:solidFill>
                  <a:schemeClr val="dk1"/>
                </a:solidFill>
                <a:latin typeface="Consolas" panose="020B0609020204030204" pitchFamily="49" charset="0"/>
                <a:ea typeface="Lato"/>
                <a:cs typeface="Lato"/>
                <a:sym typeface="Lato"/>
              </a:rPr>
              <a:t>estructurales, renta, distrito y ciudad</a:t>
            </a:r>
            <a:endParaRPr dirty="0">
              <a:solidFill>
                <a:schemeClr val="dk1"/>
              </a:solidFill>
              <a:latin typeface="Consolas" panose="020B0609020204030204" pitchFamily="49" charset="0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s-ES" sz="2200" b="1" dirty="0">
                <a:solidFill>
                  <a:schemeClr val="accent4">
                    <a:lumMod val="75000"/>
                  </a:schemeClr>
                </a:solidFill>
                <a:latin typeface="Menlo"/>
                <a:ea typeface="Lato"/>
                <a:cs typeface="Lato"/>
                <a:sym typeface="Lato"/>
              </a:rPr>
              <a:t>VARIABLES A ANALIZAR</a:t>
            </a:r>
          </a:p>
        </p:txBody>
      </p:sp>
      <p:sp>
        <p:nvSpPr>
          <p:cNvPr id="466" name="Google Shape;466;p41"/>
          <p:cNvSpPr/>
          <p:nvPr/>
        </p:nvSpPr>
        <p:spPr>
          <a:xfrm>
            <a:off x="4306957" y="3121900"/>
            <a:ext cx="4566418" cy="1584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371600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US" dirty="0">
                <a:solidFill>
                  <a:schemeClr val="dk1"/>
                </a:solidFill>
                <a:latin typeface="Consolas" panose="020B0609020204030204" pitchFamily="49" charset="0"/>
                <a:ea typeface="Lato"/>
                <a:cs typeface="Lato"/>
                <a:sym typeface="Lato"/>
              </a:rPr>
              <a:t>funciones de búsqueda para la base de datos</a:t>
            </a:r>
            <a:endParaRPr dirty="0">
              <a:solidFill>
                <a:schemeClr val="dk1"/>
              </a:solidFill>
              <a:latin typeface="Consolas" panose="020B0609020204030204" pitchFamily="49" charset="0"/>
              <a:ea typeface="Lato"/>
              <a:cs typeface="Lato"/>
              <a:sym typeface="Lato"/>
            </a:endParaRPr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sz="2200" b="1" dirty="0">
                <a:solidFill>
                  <a:schemeClr val="accent4">
                    <a:lumMod val="75000"/>
                  </a:schemeClr>
                </a:solidFill>
                <a:latin typeface="Menlo"/>
                <a:ea typeface="Lato"/>
                <a:cs typeface="Lato"/>
                <a:sym typeface="Lato"/>
              </a:rPr>
              <a:t>APLICACIÓN DE USUARIO</a:t>
            </a:r>
            <a:endParaRPr sz="2200" b="1" dirty="0">
              <a:solidFill>
                <a:schemeClr val="accent4">
                  <a:lumMod val="75000"/>
                </a:schemeClr>
              </a:solidFill>
              <a:latin typeface="Menlo"/>
              <a:ea typeface="Lato"/>
              <a:cs typeface="Lato"/>
              <a:sym typeface="Lato"/>
            </a:endParaRPr>
          </a:p>
        </p:txBody>
      </p:sp>
      <p:sp>
        <p:nvSpPr>
          <p:cNvPr id="467" name="Google Shape;467;p41"/>
          <p:cNvSpPr/>
          <p:nvPr/>
        </p:nvSpPr>
        <p:spPr>
          <a:xfrm>
            <a:off x="3285625" y="1738389"/>
            <a:ext cx="2417100" cy="2417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68" name="Google Shape;468;p41"/>
          <p:cNvSpPr/>
          <p:nvPr/>
        </p:nvSpPr>
        <p:spPr>
          <a:xfrm rot="5400000">
            <a:off x="3459879" y="1738389"/>
            <a:ext cx="2417100" cy="2417100"/>
          </a:xfrm>
          <a:prstGeom prst="pie">
            <a:avLst>
              <a:gd name="adj1" fmla="val 10788866"/>
              <a:gd name="adj2" fmla="val 16200000"/>
            </a:avLst>
          </a:prstGeom>
          <a:solidFill>
            <a:srgbClr val="FFC61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469" name="Google Shape;469;p41"/>
          <p:cNvSpPr/>
          <p:nvPr/>
        </p:nvSpPr>
        <p:spPr>
          <a:xfrm rot="10800000">
            <a:off x="3459879" y="1914006"/>
            <a:ext cx="2417100" cy="2417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0" name="Google Shape;470;p41"/>
          <p:cNvSpPr/>
          <p:nvPr/>
        </p:nvSpPr>
        <p:spPr>
          <a:xfrm rot="-5400000">
            <a:off x="3285625" y="1914006"/>
            <a:ext cx="2417100" cy="2417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4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" name="Google Shape;471;p41"/>
          <p:cNvSpPr/>
          <p:nvPr/>
        </p:nvSpPr>
        <p:spPr>
          <a:xfrm>
            <a:off x="3842100" y="2242577"/>
            <a:ext cx="346481" cy="44652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Raleway"/>
              </a:rPr>
              <a:t>S</a:t>
            </a:r>
          </a:p>
        </p:txBody>
      </p:sp>
      <p:sp>
        <p:nvSpPr>
          <p:cNvPr id="472" name="Google Shape;472;p41"/>
          <p:cNvSpPr/>
          <p:nvPr/>
        </p:nvSpPr>
        <p:spPr>
          <a:xfrm>
            <a:off x="4971979" y="2250297"/>
            <a:ext cx="365010" cy="438496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s-US" b="1" i="0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Raleway"/>
              </a:rPr>
              <a:t>U</a:t>
            </a:r>
            <a:endParaRPr b="1" i="0" dirty="0">
              <a:ln>
                <a:solidFill>
                  <a:schemeClr val="tx1"/>
                </a:solidFill>
              </a:ln>
              <a:solidFill>
                <a:schemeClr val="lt1"/>
              </a:solidFill>
              <a:latin typeface="Raleway"/>
            </a:endParaRPr>
          </a:p>
        </p:txBody>
      </p:sp>
      <p:sp>
        <p:nvSpPr>
          <p:cNvPr id="473" name="Google Shape;473;p41"/>
          <p:cNvSpPr/>
          <p:nvPr/>
        </p:nvSpPr>
        <p:spPr>
          <a:xfrm>
            <a:off x="3807513" y="3348952"/>
            <a:ext cx="428005" cy="444672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s-US" b="1" dirty="0">
                <a:solidFill>
                  <a:schemeClr val="lt1"/>
                </a:solidFill>
                <a:latin typeface="Raleway"/>
              </a:rPr>
              <a:t>V</a:t>
            </a:r>
            <a:endParaRPr b="1" i="0" dirty="0">
              <a:ln>
                <a:noFill/>
              </a:ln>
              <a:solidFill>
                <a:schemeClr val="lt1"/>
              </a:solidFill>
              <a:latin typeface="Raleway"/>
            </a:endParaRPr>
          </a:p>
        </p:txBody>
      </p:sp>
      <p:sp>
        <p:nvSpPr>
          <p:cNvPr id="474" name="Google Shape;474;p41"/>
          <p:cNvSpPr/>
          <p:nvPr/>
        </p:nvSpPr>
        <p:spPr>
          <a:xfrm>
            <a:off x="4971979" y="3356672"/>
            <a:ext cx="365009" cy="438496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s-US" b="1" i="0" dirty="0">
                <a:ln>
                  <a:noFill/>
                </a:ln>
                <a:solidFill>
                  <a:schemeClr val="lt1"/>
                </a:solidFill>
                <a:latin typeface="Raleway"/>
              </a:rPr>
              <a:t>A</a:t>
            </a:r>
            <a:endParaRPr b="1" i="0" dirty="0">
              <a:ln>
                <a:noFill/>
              </a:ln>
              <a:solidFill>
                <a:schemeClr val="lt1"/>
              </a:solidFill>
              <a:latin typeface="Raleway"/>
            </a:endParaRPr>
          </a:p>
        </p:txBody>
      </p:sp>
      <p:sp>
        <p:nvSpPr>
          <p:cNvPr id="5" name="Google Shape;102;p14">
            <a:extLst>
              <a:ext uri="{FF2B5EF4-FFF2-40B4-BE49-F238E27FC236}">
                <a16:creationId xmlns:a16="http://schemas.microsoft.com/office/drawing/2014/main" id="{E6BDDAA9-586A-7F04-9AEF-07484E933F2A}"/>
              </a:ext>
            </a:extLst>
          </p:cNvPr>
          <p:cNvSpPr txBox="1">
            <a:spLocks/>
          </p:cNvSpPr>
          <p:nvPr/>
        </p:nvSpPr>
        <p:spPr>
          <a:xfrm>
            <a:off x="131617" y="77997"/>
            <a:ext cx="8806399" cy="88128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s-ES" sz="4800" dirty="0">
                <a:latin typeface="Menlo"/>
              </a:rPr>
              <a:t>Alcance del Proyecto</a:t>
            </a:r>
          </a:p>
        </p:txBody>
      </p:sp>
      <p:sp>
        <p:nvSpPr>
          <p:cNvPr id="6" name="Google Shape;106;p14">
            <a:extLst>
              <a:ext uri="{FF2B5EF4-FFF2-40B4-BE49-F238E27FC236}">
                <a16:creationId xmlns:a16="http://schemas.microsoft.com/office/drawing/2014/main" id="{1FDC7AAD-4E6A-AF80-6F31-1BCDF50B5FE6}"/>
              </a:ext>
            </a:extLst>
          </p:cNvPr>
          <p:cNvSpPr txBox="1">
            <a:spLocks/>
          </p:cNvSpPr>
          <p:nvPr/>
        </p:nvSpPr>
        <p:spPr>
          <a:xfrm>
            <a:off x="187010" y="4760336"/>
            <a:ext cx="230332" cy="273844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defPPr>
              <a:defRPr lang="es-E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0000000-1234-1234-1234-123412341234}" type="slidenum">
              <a:rPr lang="en" sz="1100" smtClean="0">
                <a:solidFill>
                  <a:schemeClr val="tx1"/>
                </a:solidFill>
                <a:latin typeface="Consolas" panose="020B0609020204030204" pitchFamily="49" charset="0"/>
              </a:rPr>
              <a:pPr/>
              <a:t>2</a:t>
            </a:fld>
            <a:endParaRPr lang="en" sz="11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54853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" name="Google Shape;243;p28"/>
          <p:cNvGrpSpPr/>
          <p:nvPr/>
        </p:nvGrpSpPr>
        <p:grpSpPr>
          <a:xfrm>
            <a:off x="5526576" y="1013270"/>
            <a:ext cx="3562009" cy="2723847"/>
            <a:chOff x="5385185" y="1189775"/>
            <a:chExt cx="3305700" cy="2750995"/>
          </a:xfrm>
        </p:grpSpPr>
        <p:sp>
          <p:nvSpPr>
            <p:cNvPr id="244" name="Google Shape;244;p28"/>
            <p:cNvSpPr/>
            <p:nvPr/>
          </p:nvSpPr>
          <p:spPr>
            <a:xfrm>
              <a:off x="5385185" y="1189775"/>
              <a:ext cx="3305700" cy="669000"/>
            </a:xfrm>
            <a:prstGeom prst="chevron">
              <a:avLst>
                <a:gd name="adj" fmla="val 50000"/>
              </a:avLst>
            </a:prstGeom>
            <a:solidFill>
              <a:srgbClr val="714D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r>
                <a:rPr lang="es-ES" sz="2400" dirty="0">
                  <a:effectLst/>
                </a:rPr>
                <a:t>📌</a:t>
              </a:r>
              <a:r>
                <a:rPr lang="es-ES" sz="2400" dirty="0">
                  <a:solidFill>
                    <a:schemeClr val="bg1"/>
                  </a:solidFill>
                  <a:effectLst/>
                  <a:latin typeface="Consolas" panose="020B0609020204030204" pitchFamily="49" charset="0"/>
                </a:rPr>
                <a:t>Visualización</a:t>
              </a:r>
              <a:endParaRPr dirty="0">
                <a:solidFill>
                  <a:schemeClr val="bg1"/>
                </a:solidFill>
                <a:latin typeface="Consolas" panose="020B0609020204030204" pitchFamily="49" charset="0"/>
                <a:ea typeface="Lato"/>
                <a:cs typeface="Lato"/>
                <a:sym typeface="Lato"/>
              </a:endParaRPr>
            </a:p>
          </p:txBody>
        </p:sp>
        <p:sp>
          <p:nvSpPr>
            <p:cNvPr id="245" name="Google Shape;245;p28"/>
            <p:cNvSpPr txBox="1"/>
            <p:nvPr/>
          </p:nvSpPr>
          <p:spPr>
            <a:xfrm>
              <a:off x="6086119" y="1858695"/>
              <a:ext cx="2236200" cy="20820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Char char="•"/>
                <a:tabLst/>
              </a:pPr>
              <a:r>
                <a:rPr kumimoji="0" lang="es-ES" altLang="es-ES" sz="1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📈 </a:t>
              </a:r>
              <a:r>
                <a:rPr kumimoji="0" lang="es-ES" altLang="es-ES" sz="1600" b="0" i="0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matplotlib</a:t>
              </a:r>
              <a:endParaRPr kumimoji="0" lang="es-ES" altLang="es-E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Char char="•"/>
                <a:tabLst/>
              </a:pPr>
              <a:r>
                <a:rPr kumimoji="0" lang="es-ES" altLang="es-ES" sz="1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🌊 </a:t>
              </a:r>
              <a:r>
                <a:rPr kumimoji="0" lang="es-ES" altLang="es-ES" sz="1600" b="0" i="0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seaborn</a:t>
              </a:r>
              <a:endParaRPr kumimoji="0" lang="es-ES" altLang="es-E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Char char="•"/>
                <a:tabLst/>
              </a:pPr>
              <a:r>
                <a:rPr kumimoji="0" lang="es-ES" altLang="es-ES" sz="1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🍃 </a:t>
              </a:r>
              <a:r>
                <a:rPr kumimoji="0" lang="es-ES" altLang="es-ES" sz="1600" b="0" i="0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folium</a:t>
              </a:r>
              <a:endParaRPr kumimoji="0" lang="es-ES" altLang="es-E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Char char="•"/>
                <a:tabLst/>
              </a:pPr>
              <a:r>
                <a:rPr kumimoji="0" lang="es-ES" altLang="es-ES" sz="1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🗺️ </a:t>
              </a:r>
              <a:r>
                <a:rPr kumimoji="0" lang="es-ES" altLang="es-ES" sz="1600" b="0" i="0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geopandas</a:t>
              </a:r>
              <a:endParaRPr kumimoji="0" lang="es-ES" altLang="es-E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Char char="•"/>
                <a:tabLst/>
              </a:pPr>
              <a:r>
                <a:rPr kumimoji="0" lang="es-ES" altLang="es-ES" sz="1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🔄 base64</a:t>
              </a:r>
            </a:p>
          </p:txBody>
        </p:sp>
      </p:grpSp>
      <p:grpSp>
        <p:nvGrpSpPr>
          <p:cNvPr id="246" name="Google Shape;246;p28"/>
          <p:cNvGrpSpPr/>
          <p:nvPr/>
        </p:nvGrpSpPr>
        <p:grpSpPr>
          <a:xfrm>
            <a:off x="-1" y="1013431"/>
            <a:ext cx="2639289" cy="2823077"/>
            <a:chOff x="0" y="1189989"/>
            <a:chExt cx="3546900" cy="2851214"/>
          </a:xfrm>
        </p:grpSpPr>
        <p:sp>
          <p:nvSpPr>
            <p:cNvPr id="247" name="Google Shape;247;p28"/>
            <p:cNvSpPr/>
            <p:nvPr/>
          </p:nvSpPr>
          <p:spPr>
            <a:xfrm>
              <a:off x="0" y="1189989"/>
              <a:ext cx="3546900" cy="669000"/>
            </a:xfrm>
            <a:prstGeom prst="homePlate">
              <a:avLst>
                <a:gd name="adj" fmla="val 50000"/>
              </a:avLst>
            </a:prstGeom>
            <a:solidFill>
              <a:srgbClr val="F7B7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r>
                <a:rPr lang="es-ES" sz="2400" dirty="0"/>
                <a:t>🤖</a:t>
              </a:r>
              <a:r>
                <a:rPr lang="es-ES" sz="2400" dirty="0" err="1">
                  <a:solidFill>
                    <a:schemeClr val="bg1"/>
                  </a:solidFill>
                  <a:latin typeface="Consolas" panose="020B0609020204030204" pitchFamily="49" charset="0"/>
                </a:rPr>
                <a:t>Scrapping</a:t>
              </a:r>
              <a:endParaRPr sz="2400" dirty="0">
                <a:solidFill>
                  <a:schemeClr val="bg1"/>
                </a:solidFill>
                <a:latin typeface="Consolas" panose="020B0609020204030204" pitchFamily="49" charset="0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248" name="Google Shape;248;p28"/>
            <p:cNvSpPr txBox="1"/>
            <p:nvPr/>
          </p:nvSpPr>
          <p:spPr>
            <a:xfrm>
              <a:off x="406091" y="1895623"/>
              <a:ext cx="2924267" cy="21455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Char char="•"/>
                <a:tabLst/>
              </a:pPr>
              <a:r>
                <a:rPr kumimoji="0" lang="es-ES" altLang="es-ES" sz="1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🍵 </a:t>
              </a:r>
              <a:r>
                <a:rPr kumimoji="0" lang="es-ES" altLang="es-ES" sz="1600" b="0" i="0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BeautifulSoup</a:t>
              </a:r>
              <a:endParaRPr kumimoji="0" lang="es-ES" altLang="es-E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Char char="•"/>
                <a:tabLst/>
              </a:pPr>
              <a:r>
                <a:rPr kumimoji="0" lang="es-ES" altLang="es-ES" sz="1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🚗 </a:t>
              </a:r>
              <a:r>
                <a:rPr kumimoji="0" lang="es-ES" altLang="es-ES" sz="1600" b="0" i="0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Selenium</a:t>
              </a:r>
              <a:endParaRPr kumimoji="0" lang="es-ES" altLang="es-E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Char char="•"/>
                <a:tabLst/>
              </a:pPr>
              <a:r>
                <a:rPr kumimoji="0" lang="es-ES" altLang="es-ES" sz="1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📡 </a:t>
              </a:r>
              <a:r>
                <a:rPr kumimoji="0" lang="es-ES" altLang="es-ES" sz="1600" b="0" i="0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Requests</a:t>
              </a:r>
              <a:endParaRPr kumimoji="0" lang="es-ES" altLang="es-E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Char char="•"/>
                <a:tabLst/>
              </a:pPr>
              <a:r>
                <a:rPr kumimoji="0" lang="es-ES" altLang="es-ES" sz="1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⏰ time</a:t>
              </a:r>
              <a:endParaRPr kumimoji="0" lang="es-ES" altLang="es-E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Char char="•"/>
                <a:tabLst/>
              </a:pPr>
              <a:r>
                <a:rPr kumimoji="0" lang="es-ES" altLang="es-ES" sz="1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📊 </a:t>
              </a:r>
              <a:r>
                <a:rPr kumimoji="0" lang="es-ES" altLang="es-ES" sz="1600" b="0" i="0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tqdm</a:t>
              </a:r>
              <a:endParaRPr kumimoji="0" lang="es-ES" altLang="es-E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grpSp>
        <p:nvGrpSpPr>
          <p:cNvPr id="249" name="Google Shape;249;p28"/>
          <p:cNvGrpSpPr/>
          <p:nvPr/>
        </p:nvGrpSpPr>
        <p:grpSpPr>
          <a:xfrm>
            <a:off x="2195947" y="1013270"/>
            <a:ext cx="3812840" cy="2985371"/>
            <a:chOff x="2944204" y="1189775"/>
            <a:chExt cx="3305700" cy="3015124"/>
          </a:xfrm>
        </p:grpSpPr>
        <p:sp>
          <p:nvSpPr>
            <p:cNvPr id="250" name="Google Shape;250;p28"/>
            <p:cNvSpPr/>
            <p:nvPr/>
          </p:nvSpPr>
          <p:spPr>
            <a:xfrm>
              <a:off x="2944204" y="1189775"/>
              <a:ext cx="3305700" cy="669000"/>
            </a:xfrm>
            <a:prstGeom prst="chevron">
              <a:avLst>
                <a:gd name="adj" fmla="val 50000"/>
              </a:avLst>
            </a:prstGeom>
            <a:solidFill>
              <a:srgbClr val="D591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r>
                <a:rPr lang="es-ES" sz="2400" dirty="0">
                  <a:solidFill>
                    <a:schemeClr val="bg1"/>
                  </a:solidFill>
                  <a:effectLst/>
                  <a:latin typeface="Consolas" panose="020B0609020204030204" pitchFamily="49" charset="0"/>
                </a:rPr>
                <a:t>👾Manejo de datos</a:t>
              </a:r>
              <a:endParaRPr dirty="0">
                <a:solidFill>
                  <a:schemeClr val="bg1"/>
                </a:solidFill>
                <a:latin typeface="Consolas" panose="020B0609020204030204" pitchFamily="49" charset="0"/>
                <a:ea typeface="Lato"/>
                <a:cs typeface="Lato"/>
                <a:sym typeface="Lato"/>
              </a:endParaRPr>
            </a:p>
          </p:txBody>
        </p:sp>
        <p:sp>
          <p:nvSpPr>
            <p:cNvPr id="251" name="Google Shape;251;p28"/>
            <p:cNvSpPr txBox="1"/>
            <p:nvPr/>
          </p:nvSpPr>
          <p:spPr>
            <a:xfrm>
              <a:off x="3588388" y="1858776"/>
              <a:ext cx="1983067" cy="23461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Char char="•"/>
                <a:tabLst/>
              </a:pPr>
              <a:r>
                <a:rPr kumimoji="0" lang="es-ES" altLang="es-ES" sz="1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🧮 </a:t>
              </a:r>
              <a:r>
                <a:rPr kumimoji="0" lang="es-ES" altLang="es-ES" sz="1600" b="0" i="0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NumPy</a:t>
              </a:r>
              <a:endParaRPr kumimoji="0" lang="es-ES" altLang="es-E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Char char="•"/>
                <a:tabLst/>
              </a:pPr>
              <a:r>
                <a:rPr kumimoji="0" lang="es-ES" altLang="es-ES" sz="1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🐼 Pandas</a:t>
              </a:r>
            </a:p>
            <a:p>
              <a:pPr marL="0" marR="0" lvl="0" indent="0" algn="l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Char char="•"/>
                <a:tabLst/>
              </a:pPr>
              <a:r>
                <a:rPr kumimoji="0" lang="es-ES" altLang="es-ES" sz="1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📅 </a:t>
              </a:r>
              <a:r>
                <a:rPr kumimoji="0" lang="es-ES" altLang="es-ES" sz="1600" b="0" i="0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Datetime</a:t>
              </a:r>
              <a:endParaRPr kumimoji="0" lang="es-ES" altLang="es-E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Char char="•"/>
                <a:tabLst/>
              </a:pPr>
              <a:r>
                <a:rPr kumimoji="0" lang="es-ES" altLang="es-ES" sz="1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🎲 </a:t>
              </a:r>
              <a:r>
                <a:rPr kumimoji="0" lang="es-ES" altLang="es-ES" sz="1600" b="0" i="0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Random</a:t>
              </a:r>
              <a:endParaRPr kumimoji="0" lang="es-ES" altLang="es-E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Char char="•"/>
                <a:tabLst/>
              </a:pPr>
              <a:r>
                <a:rPr kumimoji="0" lang="es-ES" altLang="es-ES" sz="1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➕ </a:t>
              </a:r>
              <a:r>
                <a:rPr kumimoji="0" lang="es-ES" altLang="es-ES" sz="1600" b="0" i="0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Math</a:t>
              </a:r>
              <a:endParaRPr kumimoji="0" lang="es-ES" altLang="es-E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Char char="•"/>
                <a:tabLst/>
              </a:pPr>
              <a:r>
                <a:rPr kumimoji="0" lang="es-ES" altLang="es-ES" sz="1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🔍 Re</a:t>
              </a:r>
            </a:p>
          </p:txBody>
        </p:sp>
      </p:grpSp>
      <p:sp>
        <p:nvSpPr>
          <p:cNvPr id="2" name="Google Shape;106;p14">
            <a:extLst>
              <a:ext uri="{FF2B5EF4-FFF2-40B4-BE49-F238E27FC236}">
                <a16:creationId xmlns:a16="http://schemas.microsoft.com/office/drawing/2014/main" id="{CD1F48CD-D371-C049-7FA5-2269A068E68C}"/>
              </a:ext>
            </a:extLst>
          </p:cNvPr>
          <p:cNvSpPr txBox="1">
            <a:spLocks/>
          </p:cNvSpPr>
          <p:nvPr/>
        </p:nvSpPr>
        <p:spPr>
          <a:xfrm>
            <a:off x="187010" y="4760336"/>
            <a:ext cx="230332" cy="273844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defPPr>
              <a:defRPr lang="es-E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0000000-1234-1234-1234-123412341234}" type="slidenum">
              <a:rPr lang="en" sz="1100" smtClean="0">
                <a:solidFill>
                  <a:schemeClr val="tx1"/>
                </a:solidFill>
                <a:latin typeface="Consolas" panose="020B0609020204030204" pitchFamily="49" charset="0"/>
              </a:rPr>
              <a:pPr/>
              <a:t>3</a:t>
            </a:fld>
            <a:endParaRPr lang="en" sz="11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Google Shape;102;p14">
            <a:extLst>
              <a:ext uri="{FF2B5EF4-FFF2-40B4-BE49-F238E27FC236}">
                <a16:creationId xmlns:a16="http://schemas.microsoft.com/office/drawing/2014/main" id="{6AC3B2EE-B7C2-43A8-6D99-B2152F0705E9}"/>
              </a:ext>
            </a:extLst>
          </p:cNvPr>
          <p:cNvSpPr txBox="1">
            <a:spLocks/>
          </p:cNvSpPr>
          <p:nvPr/>
        </p:nvSpPr>
        <p:spPr>
          <a:xfrm>
            <a:off x="131617" y="77997"/>
            <a:ext cx="8806399" cy="88128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s-ES" sz="4800" dirty="0">
                <a:latin typeface="Menlo"/>
              </a:rPr>
              <a:t>Bibliotecas utilizadas de Python</a:t>
            </a:r>
          </a:p>
        </p:txBody>
      </p:sp>
      <p:sp>
        <p:nvSpPr>
          <p:cNvPr id="12" name="Google Shape;102;p14">
            <a:extLst>
              <a:ext uri="{FF2B5EF4-FFF2-40B4-BE49-F238E27FC236}">
                <a16:creationId xmlns:a16="http://schemas.microsoft.com/office/drawing/2014/main" id="{C27E7BA0-7B60-16AF-2CAA-F11A9125B16C}"/>
              </a:ext>
            </a:extLst>
          </p:cNvPr>
          <p:cNvSpPr txBox="1">
            <a:spLocks/>
          </p:cNvSpPr>
          <p:nvPr/>
        </p:nvSpPr>
        <p:spPr>
          <a:xfrm>
            <a:off x="187010" y="4194313"/>
            <a:ext cx="8751006" cy="553978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s-ES" sz="2400" dirty="0">
                <a:solidFill>
                  <a:srgbClr val="A16E07"/>
                </a:solidFill>
                <a:latin typeface="Menlo"/>
              </a:rPr>
              <a:t>Se tuvieron que implementar partes en: JavaScript y HTML</a:t>
            </a:r>
          </a:p>
        </p:txBody>
      </p:sp>
    </p:spTree>
    <p:extLst>
      <p:ext uri="{BB962C8B-B14F-4D97-AF65-F5344CB8AC3E}">
        <p14:creationId xmlns:p14="http://schemas.microsoft.com/office/powerpoint/2010/main" val="1569601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39"/>
          <p:cNvSpPr/>
          <p:nvPr/>
        </p:nvSpPr>
        <p:spPr>
          <a:xfrm>
            <a:off x="0" y="23710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228600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1" name="Google Shape;431;p39"/>
          <p:cNvSpPr/>
          <p:nvPr/>
        </p:nvSpPr>
        <p:spPr>
          <a:xfrm>
            <a:off x="0" y="23710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2" name="Google Shape;432;p39"/>
          <p:cNvSpPr/>
          <p:nvPr/>
        </p:nvSpPr>
        <p:spPr>
          <a:xfrm rot="8100000">
            <a:off x="1855667" y="1772729"/>
            <a:ext cx="334744" cy="334744"/>
          </a:xfrm>
          <a:prstGeom prst="teardrop">
            <a:avLst>
              <a:gd name="adj" fmla="val 100000"/>
            </a:avLst>
          </a:prstGeom>
          <a:solidFill>
            <a:srgbClr val="FEF87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p39"/>
          <p:cNvSpPr/>
          <p:nvPr/>
        </p:nvSpPr>
        <p:spPr>
          <a:xfrm>
            <a:off x="1955989" y="1866499"/>
            <a:ext cx="134100" cy="1341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1</a:t>
            </a:r>
            <a:endParaRPr sz="6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34" name="Google Shape;434;p39"/>
          <p:cNvSpPr/>
          <p:nvPr/>
        </p:nvSpPr>
        <p:spPr>
          <a:xfrm rot="8100000">
            <a:off x="3883742" y="1772729"/>
            <a:ext cx="334744" cy="334744"/>
          </a:xfrm>
          <a:prstGeom prst="teardrop">
            <a:avLst>
              <a:gd name="adj" fmla="val 100000"/>
            </a:avLst>
          </a:prstGeom>
          <a:solidFill>
            <a:srgbClr val="FFC81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" name="Google Shape;435;p39"/>
          <p:cNvSpPr/>
          <p:nvPr/>
        </p:nvSpPr>
        <p:spPr>
          <a:xfrm>
            <a:off x="3984064" y="1866499"/>
            <a:ext cx="134100" cy="1341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3</a:t>
            </a:r>
            <a:endParaRPr sz="6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36" name="Google Shape;436;p39"/>
          <p:cNvSpPr/>
          <p:nvPr/>
        </p:nvSpPr>
        <p:spPr>
          <a:xfrm rot="8100000">
            <a:off x="5911817" y="1772729"/>
            <a:ext cx="334744" cy="334744"/>
          </a:xfrm>
          <a:prstGeom prst="teardrop">
            <a:avLst>
              <a:gd name="adj" fmla="val 100000"/>
            </a:avLst>
          </a:prstGeom>
          <a:solidFill>
            <a:srgbClr val="B0780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p39"/>
          <p:cNvSpPr/>
          <p:nvPr/>
        </p:nvSpPr>
        <p:spPr>
          <a:xfrm>
            <a:off x="6012139" y="1866499"/>
            <a:ext cx="134100" cy="1341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5</a:t>
            </a:r>
            <a:endParaRPr sz="6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38" name="Google Shape;438;p39"/>
          <p:cNvSpPr/>
          <p:nvPr/>
        </p:nvSpPr>
        <p:spPr>
          <a:xfrm rot="-2700000">
            <a:off x="6950142" y="3645628"/>
            <a:ext cx="334744" cy="334744"/>
          </a:xfrm>
          <a:prstGeom prst="teardrop">
            <a:avLst>
              <a:gd name="adj" fmla="val 100000"/>
            </a:avLst>
          </a:prstGeom>
          <a:solidFill>
            <a:srgbClr val="7055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</p:txBody>
      </p:sp>
      <p:sp>
        <p:nvSpPr>
          <p:cNvPr id="439" name="Google Shape;439;p39"/>
          <p:cNvSpPr/>
          <p:nvPr/>
        </p:nvSpPr>
        <p:spPr>
          <a:xfrm flipH="1">
            <a:off x="7050464" y="3752502"/>
            <a:ext cx="134100" cy="1341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6</a:t>
            </a:r>
            <a:endParaRPr sz="6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40" name="Google Shape;440;p39"/>
          <p:cNvSpPr/>
          <p:nvPr/>
        </p:nvSpPr>
        <p:spPr>
          <a:xfrm rot="-2700000">
            <a:off x="4922067" y="3645628"/>
            <a:ext cx="334744" cy="334744"/>
          </a:xfrm>
          <a:prstGeom prst="teardrop">
            <a:avLst>
              <a:gd name="adj" fmla="val 100000"/>
            </a:avLst>
          </a:prstGeom>
          <a:solidFill>
            <a:srgbClr val="EEA4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p39"/>
          <p:cNvSpPr/>
          <p:nvPr/>
        </p:nvSpPr>
        <p:spPr>
          <a:xfrm flipH="1">
            <a:off x="5022389" y="3752502"/>
            <a:ext cx="134100" cy="1341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4</a:t>
            </a:r>
            <a:endParaRPr sz="6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42" name="Google Shape;442;p39"/>
          <p:cNvSpPr/>
          <p:nvPr/>
        </p:nvSpPr>
        <p:spPr>
          <a:xfrm rot="-2700000">
            <a:off x="2893992" y="3645628"/>
            <a:ext cx="334744" cy="334744"/>
          </a:xfrm>
          <a:prstGeom prst="teardrop">
            <a:avLst>
              <a:gd name="adj" fmla="val 10000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p39"/>
          <p:cNvSpPr/>
          <p:nvPr/>
        </p:nvSpPr>
        <p:spPr>
          <a:xfrm flipH="1">
            <a:off x="2994314" y="3752502"/>
            <a:ext cx="134100" cy="1341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2</a:t>
            </a:r>
            <a:endParaRPr sz="6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44" name="Google Shape;444;p39"/>
          <p:cNvSpPr txBox="1"/>
          <p:nvPr/>
        </p:nvSpPr>
        <p:spPr>
          <a:xfrm>
            <a:off x="1379850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dirty="0"/>
              <a:t>🕸️</a:t>
            </a:r>
            <a:endParaRPr lang="en" sz="1200" dirty="0">
              <a:latin typeface="Consolas" panose="020B0609020204030204" pitchFamily="49" charset="0"/>
              <a:ea typeface="Lato"/>
              <a:cs typeface="Lato"/>
              <a:sym typeface="La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Consolas" panose="020B0609020204030204" pitchFamily="49" charset="0"/>
                <a:ea typeface="Lato"/>
                <a:cs typeface="Lato"/>
                <a:sym typeface="Lato"/>
              </a:rPr>
              <a:t>Web Scrapping Complejo</a:t>
            </a:r>
            <a:endParaRPr sz="1200" dirty="0">
              <a:latin typeface="Consolas" panose="020B0609020204030204" pitchFamily="49" charset="0"/>
              <a:ea typeface="Lato"/>
              <a:cs typeface="Lato"/>
              <a:sym typeface="Lato"/>
            </a:endParaRPr>
          </a:p>
        </p:txBody>
      </p:sp>
      <p:sp>
        <p:nvSpPr>
          <p:cNvPr id="445" name="Google Shape;445;p39"/>
          <p:cNvSpPr txBox="1"/>
          <p:nvPr/>
        </p:nvSpPr>
        <p:spPr>
          <a:xfrm>
            <a:off x="3128414" y="1156100"/>
            <a:ext cx="1788143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dirty="0"/>
              <a:t>🛠️</a:t>
            </a:r>
            <a:endParaRPr lang="en" sz="1200" dirty="0">
              <a:latin typeface="Consolas" panose="020B0609020204030204" pitchFamily="49" charset="0"/>
              <a:ea typeface="Lato"/>
              <a:cs typeface="Lato"/>
              <a:sym typeface="La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Consolas" panose="020B0609020204030204" pitchFamily="49" charset="0"/>
                <a:ea typeface="Lato"/>
                <a:cs typeface="Lato"/>
                <a:sym typeface="Lato"/>
              </a:rPr>
              <a:t>Integración efectiva con Airtable</a:t>
            </a:r>
            <a:endParaRPr sz="1200" dirty="0">
              <a:latin typeface="Consolas" panose="020B0609020204030204" pitchFamily="49" charset="0"/>
              <a:ea typeface="Lato"/>
              <a:cs typeface="Lato"/>
              <a:sym typeface="Lato"/>
            </a:endParaRPr>
          </a:p>
        </p:txBody>
      </p:sp>
      <p:sp>
        <p:nvSpPr>
          <p:cNvPr id="446" name="Google Shape;446;p39"/>
          <p:cNvSpPr txBox="1"/>
          <p:nvPr/>
        </p:nvSpPr>
        <p:spPr>
          <a:xfrm>
            <a:off x="5436010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dirty="0"/>
              <a:t>🎨</a:t>
            </a:r>
            <a:endParaRPr lang="en" sz="1200" dirty="0">
              <a:latin typeface="Consolas" panose="020B0609020204030204" pitchFamily="49" charset="0"/>
              <a:ea typeface="Lato"/>
              <a:cs typeface="Lato"/>
              <a:sym typeface="La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Consolas" panose="020B0609020204030204" pitchFamily="49" charset="0"/>
                <a:ea typeface="Lato"/>
                <a:cs typeface="Lato"/>
                <a:sym typeface="Lato"/>
              </a:rPr>
              <a:t>Visualizaciones de interés</a:t>
            </a:r>
            <a:endParaRPr sz="1200" dirty="0">
              <a:latin typeface="Consolas" panose="020B0609020204030204" pitchFamily="49" charset="0"/>
              <a:ea typeface="Lato"/>
              <a:cs typeface="Lato"/>
              <a:sym typeface="Lato"/>
            </a:endParaRPr>
          </a:p>
        </p:txBody>
      </p:sp>
      <p:sp>
        <p:nvSpPr>
          <p:cNvPr id="447" name="Google Shape;447;p39"/>
          <p:cNvSpPr txBox="1"/>
          <p:nvPr/>
        </p:nvSpPr>
        <p:spPr>
          <a:xfrm>
            <a:off x="2259738" y="4063600"/>
            <a:ext cx="1724325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Consolas" panose="020B0609020204030204" pitchFamily="49" charset="0"/>
                <a:ea typeface="Lato"/>
                <a:cs typeface="Lato"/>
                <a:sym typeface="Lato"/>
              </a:rPr>
              <a:t>Depuración de avanzada de outliers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dirty="0"/>
              <a:t>🧹</a:t>
            </a:r>
            <a:endParaRPr sz="1200" dirty="0">
              <a:latin typeface="Consolas" panose="020B0609020204030204" pitchFamily="49" charset="0"/>
              <a:ea typeface="Lato"/>
              <a:cs typeface="Lato"/>
              <a:sym typeface="Lato"/>
            </a:endParaRPr>
          </a:p>
        </p:txBody>
      </p:sp>
      <p:sp>
        <p:nvSpPr>
          <p:cNvPr id="448" name="Google Shape;448;p39"/>
          <p:cNvSpPr txBox="1"/>
          <p:nvPr/>
        </p:nvSpPr>
        <p:spPr>
          <a:xfrm>
            <a:off x="4287814" y="4063599"/>
            <a:ext cx="1616029" cy="852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Lato"/>
                <a:ea typeface="Lato"/>
                <a:cs typeface="Lato"/>
                <a:sym typeface="Lato"/>
              </a:rPr>
              <a:t>Identificación de variables significativas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dirty="0"/>
              <a:t>🔍</a:t>
            </a:r>
            <a:endParaRPr sz="1200" dirty="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49" name="Google Shape;449;p39"/>
          <p:cNvSpPr txBox="1"/>
          <p:nvPr/>
        </p:nvSpPr>
        <p:spPr>
          <a:xfrm>
            <a:off x="6474335" y="4063600"/>
            <a:ext cx="1286400" cy="6409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Consolas" panose="020B0609020204030204" pitchFamily="49" charset="0"/>
                <a:ea typeface="Lato"/>
                <a:cs typeface="Lato"/>
                <a:sym typeface="Lato"/>
              </a:rPr>
              <a:t>Conclusiones estadísticas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dirty="0">
                <a:latin typeface="Consolas" panose="020B0609020204030204" pitchFamily="49" charset="0"/>
              </a:rPr>
              <a:t>💡</a:t>
            </a:r>
            <a:endParaRPr sz="1200" dirty="0">
              <a:latin typeface="Consolas" panose="020B0609020204030204" pitchFamily="49" charset="0"/>
              <a:ea typeface="Lato"/>
              <a:cs typeface="Lato"/>
              <a:sym typeface="Lato"/>
            </a:endParaRPr>
          </a:p>
        </p:txBody>
      </p:sp>
      <p:sp>
        <p:nvSpPr>
          <p:cNvPr id="5" name="Google Shape;436;p39">
            <a:extLst>
              <a:ext uri="{FF2B5EF4-FFF2-40B4-BE49-F238E27FC236}">
                <a16:creationId xmlns:a16="http://schemas.microsoft.com/office/drawing/2014/main" id="{A6D27652-3B66-851C-3DB0-BA57D448F036}"/>
              </a:ext>
            </a:extLst>
          </p:cNvPr>
          <p:cNvSpPr/>
          <p:nvPr/>
        </p:nvSpPr>
        <p:spPr>
          <a:xfrm rot="8100000">
            <a:off x="7847128" y="1772729"/>
            <a:ext cx="334744" cy="334744"/>
          </a:xfrm>
          <a:prstGeom prst="teardrop">
            <a:avLst>
              <a:gd name="adj" fmla="val 100000"/>
            </a:avLst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437;p39">
            <a:extLst>
              <a:ext uri="{FF2B5EF4-FFF2-40B4-BE49-F238E27FC236}">
                <a16:creationId xmlns:a16="http://schemas.microsoft.com/office/drawing/2014/main" id="{64D3C6AA-7F5B-960A-3391-5591097F9FF7}"/>
              </a:ext>
            </a:extLst>
          </p:cNvPr>
          <p:cNvSpPr/>
          <p:nvPr/>
        </p:nvSpPr>
        <p:spPr>
          <a:xfrm>
            <a:off x="7947450" y="1866499"/>
            <a:ext cx="134100" cy="1341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7</a:t>
            </a:r>
            <a:endParaRPr sz="600"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" name="Google Shape;102;p14">
            <a:extLst>
              <a:ext uri="{FF2B5EF4-FFF2-40B4-BE49-F238E27FC236}">
                <a16:creationId xmlns:a16="http://schemas.microsoft.com/office/drawing/2014/main" id="{4B7B1752-4F27-094B-65DE-64853B916147}"/>
              </a:ext>
            </a:extLst>
          </p:cNvPr>
          <p:cNvSpPr txBox="1">
            <a:spLocks/>
          </p:cNvSpPr>
          <p:nvPr/>
        </p:nvSpPr>
        <p:spPr>
          <a:xfrm>
            <a:off x="131617" y="77997"/>
            <a:ext cx="8806399" cy="88128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s-ES" sz="4800" dirty="0" err="1">
                <a:solidFill>
                  <a:srgbClr val="F7B737"/>
                </a:solidFill>
                <a:latin typeface="Menlo"/>
              </a:rPr>
              <a:t>Roadmap</a:t>
            </a:r>
            <a:r>
              <a:rPr lang="es-ES" sz="4800" dirty="0">
                <a:solidFill>
                  <a:srgbClr val="F7B737"/>
                </a:solidFill>
                <a:latin typeface="Menlo"/>
              </a:rPr>
              <a:t>: desarrollo y desafíos</a:t>
            </a:r>
          </a:p>
        </p:txBody>
      </p:sp>
      <p:sp>
        <p:nvSpPr>
          <p:cNvPr id="10" name="Google Shape;446;p39">
            <a:extLst>
              <a:ext uri="{FF2B5EF4-FFF2-40B4-BE49-F238E27FC236}">
                <a16:creationId xmlns:a16="http://schemas.microsoft.com/office/drawing/2014/main" id="{3FFD7A67-5297-D0E0-77B0-58003B4EE475}"/>
              </a:ext>
            </a:extLst>
          </p:cNvPr>
          <p:cNvSpPr txBox="1"/>
          <p:nvPr/>
        </p:nvSpPr>
        <p:spPr>
          <a:xfrm>
            <a:off x="7222430" y="959277"/>
            <a:ext cx="1590263" cy="744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dirty="0"/>
              <a:t>📱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dirty="0">
                <a:latin typeface="Consolas" panose="020B0609020204030204" pitchFamily="49" charset="0"/>
              </a:rPr>
              <a:t>Aplicaciones basadas en Datos</a:t>
            </a:r>
            <a:endParaRPr lang="es-ES" sz="1200" dirty="0">
              <a:latin typeface="Consolas" panose="020B0609020204030204" pitchFamily="49" charset="0"/>
              <a:ea typeface="Lato"/>
              <a:cs typeface="Lato"/>
              <a:sym typeface="Lato"/>
            </a:endParaRPr>
          </a:p>
        </p:txBody>
      </p:sp>
      <p:sp>
        <p:nvSpPr>
          <p:cNvPr id="11" name="Google Shape;106;p14">
            <a:extLst>
              <a:ext uri="{FF2B5EF4-FFF2-40B4-BE49-F238E27FC236}">
                <a16:creationId xmlns:a16="http://schemas.microsoft.com/office/drawing/2014/main" id="{AE5E36E4-7962-FA9E-170A-925EEC5CD824}"/>
              </a:ext>
            </a:extLst>
          </p:cNvPr>
          <p:cNvSpPr txBox="1">
            <a:spLocks/>
          </p:cNvSpPr>
          <p:nvPr/>
        </p:nvSpPr>
        <p:spPr>
          <a:xfrm>
            <a:off x="187010" y="4760336"/>
            <a:ext cx="230332" cy="273844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defPPr>
              <a:defRPr lang="es-E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0000000-1234-1234-1234-123412341234}" type="slidenum">
              <a:rPr lang="en" sz="1100" smtClean="0">
                <a:solidFill>
                  <a:schemeClr val="tx1"/>
                </a:solidFill>
                <a:latin typeface="Consolas" panose="020B0609020204030204" pitchFamily="49" charset="0"/>
              </a:rPr>
              <a:pPr/>
              <a:t>4</a:t>
            </a:fld>
            <a:endParaRPr lang="en" sz="11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9"/>
          <p:cNvSpPr txBox="1">
            <a:spLocks noGrp="1"/>
          </p:cNvSpPr>
          <p:nvPr>
            <p:ph type="body" idx="1"/>
          </p:nvPr>
        </p:nvSpPr>
        <p:spPr>
          <a:xfrm>
            <a:off x="291548" y="850113"/>
            <a:ext cx="4114801" cy="25291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US" b="1" dirty="0">
                <a:solidFill>
                  <a:schemeClr val="accent4">
                    <a:lumMod val="75000"/>
                  </a:schemeClr>
                </a:solidFill>
              </a:rPr>
              <a:t>Desafíos</a:t>
            </a:r>
            <a:endParaRPr b="1" dirty="0">
              <a:solidFill>
                <a:schemeClr val="accent4">
                  <a:lumMod val="7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" dirty="0"/>
              <a:t>La web </a:t>
            </a:r>
            <a:r>
              <a:rPr lang="en" dirty="0">
                <a:solidFill>
                  <a:schemeClr val="accent4">
                    <a:lumMod val="75000"/>
                  </a:schemeClr>
                </a:solidFill>
              </a:rPr>
              <a:t>detectaba</a:t>
            </a:r>
            <a:r>
              <a:rPr lang="en" dirty="0"/>
              <a:t> e interrumpia nuestra búsqueda.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" dirty="0"/>
              <a:t>La web cargaba a medida que se le realizaba </a:t>
            </a:r>
            <a:r>
              <a:rPr lang="en" dirty="0">
                <a:solidFill>
                  <a:schemeClr val="accent4">
                    <a:lumMod val="75000"/>
                  </a:schemeClr>
                </a:solidFill>
              </a:rPr>
              <a:t>scroll.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" dirty="0"/>
              <a:t>Aparición repentina de </a:t>
            </a:r>
            <a:r>
              <a:rPr lang="en" dirty="0">
                <a:solidFill>
                  <a:schemeClr val="accent4">
                    <a:lumMod val="75000"/>
                  </a:schemeClr>
                </a:solidFill>
              </a:rPr>
              <a:t>popup</a:t>
            </a:r>
            <a:r>
              <a:rPr lang="en" dirty="0"/>
              <a:t> mientras se realizaba el scrapping.</a:t>
            </a:r>
            <a:endParaRPr dirty="0"/>
          </a:p>
        </p:txBody>
      </p:sp>
      <p:sp>
        <p:nvSpPr>
          <p:cNvPr id="146" name="Google Shape;146;p19"/>
          <p:cNvSpPr txBox="1">
            <a:spLocks noGrp="1"/>
          </p:cNvSpPr>
          <p:nvPr>
            <p:ph type="body" idx="2"/>
          </p:nvPr>
        </p:nvSpPr>
        <p:spPr>
          <a:xfrm>
            <a:off x="4472609" y="879890"/>
            <a:ext cx="4379843" cy="23867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US" b="1" dirty="0">
                <a:solidFill>
                  <a:schemeClr val="accent4">
                    <a:lumMod val="75000"/>
                  </a:schemeClr>
                </a:solidFill>
              </a:rPr>
              <a:t>Resoluciones</a:t>
            </a:r>
            <a:endParaRPr b="1" dirty="0">
              <a:solidFill>
                <a:schemeClr val="accent4">
                  <a:lumMod val="7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" dirty="0"/>
              <a:t>Implementamos funciones para similar un comportamiento </a:t>
            </a:r>
            <a:r>
              <a:rPr lang="en" dirty="0">
                <a:solidFill>
                  <a:schemeClr val="accent4">
                    <a:lumMod val="75000"/>
                  </a:schemeClr>
                </a:solidFill>
              </a:rPr>
              <a:t>humano. </a:t>
            </a:r>
            <a:endParaRPr lang="en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" dirty="0"/>
              <a:t>Implementamos funciones para scroll automático con </a:t>
            </a:r>
            <a:r>
              <a:rPr lang="en" dirty="0">
                <a:solidFill>
                  <a:schemeClr val="accent4">
                    <a:lumMod val="75000"/>
                  </a:schemeClr>
                </a:solidFill>
              </a:rPr>
              <a:t>javascript.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" dirty="0"/>
              <a:t>Implementación de para cambiar de iframe y lograr cerrar la ventana.</a:t>
            </a:r>
          </a:p>
        </p:txBody>
      </p:sp>
      <p:sp>
        <p:nvSpPr>
          <p:cNvPr id="4" name="Google Shape;102;p14">
            <a:extLst>
              <a:ext uri="{FF2B5EF4-FFF2-40B4-BE49-F238E27FC236}">
                <a16:creationId xmlns:a16="http://schemas.microsoft.com/office/drawing/2014/main" id="{5921B42D-3D9D-BD5C-8FF9-4190E128310A}"/>
              </a:ext>
            </a:extLst>
          </p:cNvPr>
          <p:cNvSpPr txBox="1">
            <a:spLocks/>
          </p:cNvSpPr>
          <p:nvPr/>
        </p:nvSpPr>
        <p:spPr>
          <a:xfrm>
            <a:off x="291548" y="77997"/>
            <a:ext cx="8646468" cy="88128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s-ES" sz="4400" dirty="0">
                <a:solidFill>
                  <a:srgbClr val="F7B737"/>
                </a:solidFill>
                <a:latin typeface="Menlo"/>
              </a:rPr>
              <a:t>1. </a:t>
            </a:r>
            <a:r>
              <a:rPr lang="es-ES" sz="4000" dirty="0">
                <a:latin typeface="Menlo"/>
              </a:rPr>
              <a:t>Web </a:t>
            </a:r>
            <a:r>
              <a:rPr lang="es-ES" sz="4000" dirty="0" err="1">
                <a:latin typeface="Menlo"/>
              </a:rPr>
              <a:t>Scrapping</a:t>
            </a:r>
            <a:r>
              <a:rPr lang="es-ES" sz="4000" dirty="0">
                <a:latin typeface="Menlo"/>
              </a:rPr>
              <a:t> Complejo</a:t>
            </a:r>
          </a:p>
        </p:txBody>
      </p:sp>
      <p:sp>
        <p:nvSpPr>
          <p:cNvPr id="2" name="Google Shape;106;p14">
            <a:extLst>
              <a:ext uri="{FF2B5EF4-FFF2-40B4-BE49-F238E27FC236}">
                <a16:creationId xmlns:a16="http://schemas.microsoft.com/office/drawing/2014/main" id="{69A84739-20FA-E78E-07F5-C568E30FC100}"/>
              </a:ext>
            </a:extLst>
          </p:cNvPr>
          <p:cNvSpPr txBox="1">
            <a:spLocks/>
          </p:cNvSpPr>
          <p:nvPr/>
        </p:nvSpPr>
        <p:spPr>
          <a:xfrm>
            <a:off x="187010" y="4760336"/>
            <a:ext cx="230332" cy="273844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defPPr>
              <a:defRPr lang="es-E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0000000-1234-1234-1234-123412341234}" type="slidenum">
              <a:rPr lang="en" sz="1100" smtClean="0">
                <a:solidFill>
                  <a:schemeClr val="tx1"/>
                </a:solidFill>
                <a:latin typeface="Consolas" panose="020B0609020204030204" pitchFamily="49" charset="0"/>
              </a:rPr>
              <a:pPr/>
              <a:t>5</a:t>
            </a:fld>
            <a:endParaRPr lang="en" sz="11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Google Shape;146;p19">
            <a:extLst>
              <a:ext uri="{FF2B5EF4-FFF2-40B4-BE49-F238E27FC236}">
                <a16:creationId xmlns:a16="http://schemas.microsoft.com/office/drawing/2014/main" id="{59FC9799-510D-752B-EE86-65BEDDA1A2C9}"/>
              </a:ext>
            </a:extLst>
          </p:cNvPr>
          <p:cNvSpPr txBox="1">
            <a:spLocks/>
          </p:cNvSpPr>
          <p:nvPr/>
        </p:nvSpPr>
        <p:spPr>
          <a:xfrm>
            <a:off x="5082209" y="3266660"/>
            <a:ext cx="3684103" cy="15055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457200" lvl="0" indent="-355600" algn="l" defTabSz="6858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▷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lvl="1" indent="-3556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○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lvl="2" indent="-3556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lvl="3" indent="-3556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lvl="4" indent="-3556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○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lvl="5" indent="-3556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lvl="6" indent="-3556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lvl="7" indent="-3556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○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lvl="8" indent="-3556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b="1" dirty="0">
                <a:ln>
                  <a:solidFill>
                    <a:schemeClr val="tx1"/>
                  </a:solidFill>
                </a:ln>
                <a:solidFill>
                  <a:schemeClr val="accent4">
                    <a:lumMod val="75000"/>
                  </a:schemeClr>
                </a:solidFill>
              </a:rPr>
              <a:t>Resultado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dirty="0"/>
              <a:t>Obtención de un </a:t>
            </a:r>
            <a:r>
              <a:rPr lang="es-ES" dirty="0" err="1"/>
              <a:t>DataFrame</a:t>
            </a:r>
            <a:r>
              <a:rPr lang="es-ES" dirty="0"/>
              <a:t> con </a:t>
            </a:r>
            <a:r>
              <a:rPr lang="es-ES" dirty="0">
                <a:solidFill>
                  <a:srgbClr val="D59109"/>
                </a:solidFill>
              </a:rPr>
              <a:t>7889</a:t>
            </a:r>
            <a:r>
              <a:rPr lang="es-ES" dirty="0"/>
              <a:t> alquileres juntando Barcelona, Madrid y Málaga.</a:t>
            </a:r>
          </a:p>
        </p:txBody>
      </p:sp>
    </p:spTree>
    <p:extLst>
      <p:ext uri="{BB962C8B-B14F-4D97-AF65-F5344CB8AC3E}">
        <p14:creationId xmlns:p14="http://schemas.microsoft.com/office/powerpoint/2010/main" val="37706365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9"/>
          <p:cNvSpPr txBox="1">
            <a:spLocks noGrp="1"/>
          </p:cNvSpPr>
          <p:nvPr>
            <p:ph type="body" idx="1"/>
          </p:nvPr>
        </p:nvSpPr>
        <p:spPr>
          <a:xfrm>
            <a:off x="4472609" y="886831"/>
            <a:ext cx="4114801" cy="12202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US" b="1" dirty="0">
                <a:solidFill>
                  <a:schemeClr val="accent4">
                    <a:lumMod val="75000"/>
                  </a:schemeClr>
                </a:solidFill>
              </a:rPr>
              <a:t>Desafío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dirty="0"/>
              <a:t>Valores </a:t>
            </a:r>
            <a:r>
              <a:rPr lang="es-ES" dirty="0">
                <a:solidFill>
                  <a:srgbClr val="D59109"/>
                </a:solidFill>
              </a:rPr>
              <a:t>atípicos</a:t>
            </a:r>
            <a:r>
              <a:rPr lang="es-ES" dirty="0"/>
              <a:t> que alteraban la interpretación de los datos.</a:t>
            </a:r>
          </a:p>
        </p:txBody>
      </p:sp>
      <p:sp>
        <p:nvSpPr>
          <p:cNvPr id="146" name="Google Shape;146;p19"/>
          <p:cNvSpPr txBox="1">
            <a:spLocks noGrp="1"/>
          </p:cNvSpPr>
          <p:nvPr>
            <p:ph type="body" idx="2"/>
          </p:nvPr>
        </p:nvSpPr>
        <p:spPr>
          <a:xfrm>
            <a:off x="4472609" y="2061595"/>
            <a:ext cx="4114801" cy="140044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US" b="1" dirty="0">
                <a:solidFill>
                  <a:schemeClr val="accent4">
                    <a:lumMod val="75000"/>
                  </a:schemeClr>
                </a:solidFill>
              </a:rPr>
              <a:t>Resoluciones</a:t>
            </a:r>
            <a:endParaRPr b="1" dirty="0">
              <a:solidFill>
                <a:schemeClr val="accent4">
                  <a:lumMod val="7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" dirty="0"/>
              <a:t>Definición de función para </a:t>
            </a:r>
            <a:r>
              <a:rPr lang="en" dirty="0">
                <a:solidFill>
                  <a:srgbClr val="D59109"/>
                </a:solidFill>
              </a:rPr>
              <a:t>filtrado </a:t>
            </a:r>
            <a:r>
              <a:rPr lang="en" dirty="0"/>
              <a:t>de cada variable por distrito, utilizando parámetro k = 2.5.</a:t>
            </a:r>
          </a:p>
        </p:txBody>
      </p:sp>
      <p:sp>
        <p:nvSpPr>
          <p:cNvPr id="4" name="Google Shape;102;p14">
            <a:extLst>
              <a:ext uri="{FF2B5EF4-FFF2-40B4-BE49-F238E27FC236}">
                <a16:creationId xmlns:a16="http://schemas.microsoft.com/office/drawing/2014/main" id="{5921B42D-3D9D-BD5C-8FF9-4190E128310A}"/>
              </a:ext>
            </a:extLst>
          </p:cNvPr>
          <p:cNvSpPr txBox="1">
            <a:spLocks/>
          </p:cNvSpPr>
          <p:nvPr/>
        </p:nvSpPr>
        <p:spPr>
          <a:xfrm>
            <a:off x="291548" y="77997"/>
            <a:ext cx="8646468" cy="88128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s-ES" sz="4400" dirty="0">
                <a:solidFill>
                  <a:srgbClr val="F7B737"/>
                </a:solidFill>
                <a:latin typeface="Menlo"/>
              </a:rPr>
              <a:t>2. </a:t>
            </a:r>
            <a:r>
              <a:rPr lang="es-ES" sz="4000" dirty="0">
                <a:latin typeface="Menlo"/>
              </a:rPr>
              <a:t>Depuración avanzada de </a:t>
            </a:r>
            <a:r>
              <a:rPr lang="es-ES" sz="4000" dirty="0" err="1">
                <a:latin typeface="Menlo"/>
              </a:rPr>
              <a:t>Outliers</a:t>
            </a:r>
            <a:endParaRPr lang="es-ES" sz="4000" dirty="0">
              <a:latin typeface="Menlo"/>
            </a:endParaRPr>
          </a:p>
        </p:txBody>
      </p:sp>
      <p:sp>
        <p:nvSpPr>
          <p:cNvPr id="2" name="Google Shape;106;p14">
            <a:extLst>
              <a:ext uri="{FF2B5EF4-FFF2-40B4-BE49-F238E27FC236}">
                <a16:creationId xmlns:a16="http://schemas.microsoft.com/office/drawing/2014/main" id="{7B14C904-1B45-AF65-514A-1692D345D300}"/>
              </a:ext>
            </a:extLst>
          </p:cNvPr>
          <p:cNvSpPr txBox="1">
            <a:spLocks/>
          </p:cNvSpPr>
          <p:nvPr/>
        </p:nvSpPr>
        <p:spPr>
          <a:xfrm>
            <a:off x="187010" y="4760336"/>
            <a:ext cx="230332" cy="273844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defPPr>
              <a:defRPr lang="es-E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0000000-1234-1234-1234-123412341234}" type="slidenum">
              <a:rPr lang="en" sz="1100" smtClean="0">
                <a:solidFill>
                  <a:schemeClr val="tx1"/>
                </a:solidFill>
                <a:latin typeface="Consolas" panose="020B0609020204030204" pitchFamily="49" charset="0"/>
              </a:rPr>
              <a:pPr/>
              <a:t>6</a:t>
            </a:fld>
            <a:endParaRPr lang="en" sz="11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BAF76EA-ED4F-D137-FF75-CF5B05060C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922" y="959277"/>
            <a:ext cx="4114801" cy="3638197"/>
          </a:xfrm>
          <a:prstGeom prst="rect">
            <a:avLst/>
          </a:prstGeom>
        </p:spPr>
      </p:pic>
      <p:sp>
        <p:nvSpPr>
          <p:cNvPr id="7" name="Google Shape;146;p19">
            <a:extLst>
              <a:ext uri="{FF2B5EF4-FFF2-40B4-BE49-F238E27FC236}">
                <a16:creationId xmlns:a16="http://schemas.microsoft.com/office/drawing/2014/main" id="{B5A53F0F-9EBC-A5C7-1BF9-3DD241799C3B}"/>
              </a:ext>
            </a:extLst>
          </p:cNvPr>
          <p:cNvSpPr txBox="1">
            <a:spLocks/>
          </p:cNvSpPr>
          <p:nvPr/>
        </p:nvSpPr>
        <p:spPr>
          <a:xfrm>
            <a:off x="4472609" y="3462039"/>
            <a:ext cx="4114801" cy="1474396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457200" lvl="0" indent="-355600" algn="l" defTabSz="6858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▷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lvl="1" indent="-3556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○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lvl="2" indent="-3556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lvl="3" indent="-3556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lvl="4" indent="-3556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○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lvl="5" indent="-3556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lvl="6" indent="-3556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lvl="7" indent="-3556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○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lvl="8" indent="-3556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b="1" dirty="0">
                <a:ln>
                  <a:solidFill>
                    <a:schemeClr val="tx1"/>
                  </a:solidFill>
                </a:ln>
                <a:solidFill>
                  <a:schemeClr val="accent4">
                    <a:lumMod val="75000"/>
                  </a:schemeClr>
                </a:solidFill>
              </a:rPr>
              <a:t>Resultado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dirty="0"/>
              <a:t>Obtención de un </a:t>
            </a:r>
            <a:r>
              <a:rPr lang="es-ES" dirty="0" err="1"/>
              <a:t>DataFrame</a:t>
            </a:r>
            <a:r>
              <a:rPr lang="es-ES" dirty="0"/>
              <a:t> limpio de </a:t>
            </a:r>
            <a:r>
              <a:rPr lang="es-ES" dirty="0">
                <a:solidFill>
                  <a:srgbClr val="D59109"/>
                </a:solidFill>
              </a:rPr>
              <a:t>7125</a:t>
            </a:r>
            <a:r>
              <a:rPr lang="es-ES" dirty="0"/>
              <a:t> alquileres (</a:t>
            </a:r>
            <a:r>
              <a:rPr lang="es-ES" dirty="0" err="1"/>
              <a:t>df_no_outliers</a:t>
            </a:r>
            <a:r>
              <a:rPr lang="es-ES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19959871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9"/>
          <p:cNvSpPr txBox="1">
            <a:spLocks noGrp="1"/>
          </p:cNvSpPr>
          <p:nvPr>
            <p:ph type="body" idx="1"/>
          </p:nvPr>
        </p:nvSpPr>
        <p:spPr>
          <a:xfrm>
            <a:off x="417342" y="1005055"/>
            <a:ext cx="4114801" cy="209918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US" b="1" dirty="0">
                <a:solidFill>
                  <a:schemeClr val="accent4">
                    <a:lumMod val="75000"/>
                  </a:schemeClr>
                </a:solidFill>
              </a:rPr>
              <a:t>Desafíos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dirty="0"/>
              <a:t>Realizar la subida de todo el DF a nuestra tabla de </a:t>
            </a:r>
            <a:r>
              <a:rPr lang="es-ES" dirty="0" err="1">
                <a:solidFill>
                  <a:srgbClr val="D59109"/>
                </a:solidFill>
              </a:rPr>
              <a:t>Airtable</a:t>
            </a:r>
            <a:r>
              <a:rPr lang="es-ES" dirty="0"/>
              <a:t>.</a:t>
            </a: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s-ES" dirty="0">
                <a:solidFill>
                  <a:srgbClr val="D59109"/>
                </a:solidFill>
              </a:rPr>
              <a:t>Creación</a:t>
            </a:r>
            <a:r>
              <a:rPr lang="es-ES" dirty="0"/>
              <a:t> de columnas automática en </a:t>
            </a:r>
            <a:r>
              <a:rPr lang="es-ES" dirty="0" err="1"/>
              <a:t>Airtable</a:t>
            </a:r>
            <a:r>
              <a:rPr lang="es-ES" dirty="0"/>
              <a:t>.</a:t>
            </a:r>
          </a:p>
        </p:txBody>
      </p:sp>
      <p:sp>
        <p:nvSpPr>
          <p:cNvPr id="146" name="Google Shape;146;p19"/>
          <p:cNvSpPr txBox="1">
            <a:spLocks noGrp="1"/>
          </p:cNvSpPr>
          <p:nvPr>
            <p:ph type="body" idx="2"/>
          </p:nvPr>
        </p:nvSpPr>
        <p:spPr>
          <a:xfrm>
            <a:off x="4532143" y="1005055"/>
            <a:ext cx="4114801" cy="212245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US" b="1" dirty="0">
                <a:solidFill>
                  <a:schemeClr val="accent4">
                    <a:lumMod val="75000"/>
                  </a:schemeClr>
                </a:solidFill>
              </a:rPr>
              <a:t>Resoluciones</a:t>
            </a:r>
            <a:endParaRPr b="1" dirty="0">
              <a:solidFill>
                <a:schemeClr val="accent4">
                  <a:lumMod val="7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" dirty="0"/>
              <a:t>Generación de una </a:t>
            </a:r>
            <a:r>
              <a:rPr lang="en" dirty="0">
                <a:solidFill>
                  <a:srgbClr val="D59109"/>
                </a:solidFill>
              </a:rPr>
              <a:t>clase</a:t>
            </a:r>
            <a:r>
              <a:rPr lang="en" dirty="0"/>
              <a:t> Airtable con dos </a:t>
            </a:r>
            <a:r>
              <a:rPr lang="en" dirty="0">
                <a:solidFill>
                  <a:srgbClr val="D59109"/>
                </a:solidFill>
              </a:rPr>
              <a:t>funciones</a:t>
            </a:r>
            <a:r>
              <a:rPr lang="en" dirty="0"/>
              <a:t>, una de subida y otra de bajada de datos.</a:t>
            </a:r>
          </a:p>
        </p:txBody>
      </p:sp>
      <p:sp>
        <p:nvSpPr>
          <p:cNvPr id="4" name="Google Shape;102;p14">
            <a:extLst>
              <a:ext uri="{FF2B5EF4-FFF2-40B4-BE49-F238E27FC236}">
                <a16:creationId xmlns:a16="http://schemas.microsoft.com/office/drawing/2014/main" id="{5921B42D-3D9D-BD5C-8FF9-4190E128310A}"/>
              </a:ext>
            </a:extLst>
          </p:cNvPr>
          <p:cNvSpPr txBox="1">
            <a:spLocks/>
          </p:cNvSpPr>
          <p:nvPr/>
        </p:nvSpPr>
        <p:spPr>
          <a:xfrm>
            <a:off x="291548" y="77997"/>
            <a:ext cx="8646468" cy="88128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s-ES" sz="4400" dirty="0">
                <a:solidFill>
                  <a:srgbClr val="F7B737"/>
                </a:solidFill>
                <a:latin typeface="Menlo"/>
              </a:rPr>
              <a:t>3. </a:t>
            </a:r>
            <a:r>
              <a:rPr lang="es-ES" sz="4000" dirty="0">
                <a:latin typeface="Menlo"/>
              </a:rPr>
              <a:t>Integración efectiva con </a:t>
            </a:r>
            <a:r>
              <a:rPr lang="es-ES" sz="4000" dirty="0" err="1">
                <a:latin typeface="Menlo"/>
              </a:rPr>
              <a:t>Airtable</a:t>
            </a:r>
            <a:endParaRPr lang="es-ES" sz="4000" dirty="0">
              <a:latin typeface="Menlo"/>
            </a:endParaRPr>
          </a:p>
        </p:txBody>
      </p:sp>
      <p:sp>
        <p:nvSpPr>
          <p:cNvPr id="2" name="Google Shape;106;p14">
            <a:extLst>
              <a:ext uri="{FF2B5EF4-FFF2-40B4-BE49-F238E27FC236}">
                <a16:creationId xmlns:a16="http://schemas.microsoft.com/office/drawing/2014/main" id="{7B14C904-1B45-AF65-514A-1692D345D300}"/>
              </a:ext>
            </a:extLst>
          </p:cNvPr>
          <p:cNvSpPr txBox="1">
            <a:spLocks/>
          </p:cNvSpPr>
          <p:nvPr/>
        </p:nvSpPr>
        <p:spPr>
          <a:xfrm>
            <a:off x="187010" y="4760336"/>
            <a:ext cx="230332" cy="273844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defPPr>
              <a:defRPr lang="es-E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0000000-1234-1234-1234-123412341234}" type="slidenum">
              <a:rPr lang="en" sz="1100" smtClean="0">
                <a:solidFill>
                  <a:schemeClr val="tx1"/>
                </a:solidFill>
                <a:latin typeface="Consolas" panose="020B0609020204030204" pitchFamily="49" charset="0"/>
              </a:rPr>
              <a:pPr/>
              <a:t>7</a:t>
            </a:fld>
            <a:endParaRPr lang="en" sz="11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Google Shape;146;p19">
            <a:extLst>
              <a:ext uri="{FF2B5EF4-FFF2-40B4-BE49-F238E27FC236}">
                <a16:creationId xmlns:a16="http://schemas.microsoft.com/office/drawing/2014/main" id="{B5A53F0F-9EBC-A5C7-1BF9-3DD241799C3B}"/>
              </a:ext>
            </a:extLst>
          </p:cNvPr>
          <p:cNvSpPr txBox="1">
            <a:spLocks/>
          </p:cNvSpPr>
          <p:nvPr/>
        </p:nvSpPr>
        <p:spPr>
          <a:xfrm>
            <a:off x="4472609" y="3037975"/>
            <a:ext cx="4114801" cy="1474396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457200" lvl="0" indent="-355600" algn="l" defTabSz="6858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▷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lvl="1" indent="-3556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○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lvl="2" indent="-3556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lvl="3" indent="-3556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lvl="4" indent="-3556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○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lvl="5" indent="-3556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lvl="6" indent="-3556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lvl="7" indent="-3556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○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lvl="8" indent="-3556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b="1" dirty="0">
                <a:ln>
                  <a:solidFill>
                    <a:schemeClr val="tx1"/>
                  </a:solidFill>
                </a:ln>
                <a:solidFill>
                  <a:schemeClr val="accent4">
                    <a:lumMod val="75000"/>
                  </a:schemeClr>
                </a:solidFill>
              </a:rPr>
              <a:t>Resultado</a:t>
            </a: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s-ES" dirty="0">
                <a:solidFill>
                  <a:srgbClr val="D59109"/>
                </a:solidFill>
              </a:rPr>
              <a:t>Automatización </a:t>
            </a:r>
            <a:r>
              <a:rPr lang="es-ES" dirty="0"/>
              <a:t>de proceso de subida y descarga de datos.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A2BC5F22-C25C-5CC7-59EF-C6EC9307A2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t="9289" r="57391" b="69007"/>
          <a:stretch/>
        </p:blipFill>
        <p:spPr>
          <a:xfrm>
            <a:off x="417342" y="3104236"/>
            <a:ext cx="3896139" cy="1113183"/>
          </a:xfrm>
          <a:prstGeom prst="round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517061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9"/>
          <p:cNvSpPr txBox="1">
            <a:spLocks noGrp="1"/>
          </p:cNvSpPr>
          <p:nvPr>
            <p:ph type="body" idx="1"/>
          </p:nvPr>
        </p:nvSpPr>
        <p:spPr>
          <a:xfrm>
            <a:off x="417342" y="779769"/>
            <a:ext cx="4114801" cy="183841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US" b="1" dirty="0">
                <a:solidFill>
                  <a:schemeClr val="accent4">
                    <a:lumMod val="75000"/>
                  </a:schemeClr>
                </a:solidFill>
              </a:rPr>
              <a:t>Desafíos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dirty="0"/>
              <a:t>Determinar las variables significativas para el análisis.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dirty="0"/>
              <a:t>Generación de gráficas demostrativas.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dirty="0"/>
          </a:p>
        </p:txBody>
      </p:sp>
      <p:sp>
        <p:nvSpPr>
          <p:cNvPr id="146" name="Google Shape;146;p19"/>
          <p:cNvSpPr txBox="1">
            <a:spLocks noGrp="1"/>
          </p:cNvSpPr>
          <p:nvPr>
            <p:ph type="body" idx="2"/>
          </p:nvPr>
        </p:nvSpPr>
        <p:spPr>
          <a:xfrm>
            <a:off x="4253948" y="804165"/>
            <a:ext cx="4650034" cy="18760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US" b="1" dirty="0">
                <a:solidFill>
                  <a:schemeClr val="accent4">
                    <a:lumMod val="75000"/>
                  </a:schemeClr>
                </a:solidFill>
              </a:rPr>
              <a:t>Resoluciones</a:t>
            </a:r>
            <a:endParaRPr b="1" dirty="0">
              <a:solidFill>
                <a:schemeClr val="accent4">
                  <a:lumMod val="75000"/>
                </a:schemeClr>
              </a:solidFill>
            </a:endParaRP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" dirty="0">
                <a:solidFill>
                  <a:srgbClr val="D59109"/>
                </a:solidFill>
              </a:rPr>
              <a:t>Heatmap</a:t>
            </a:r>
            <a:r>
              <a:rPr lang="en" dirty="0"/>
              <a:t> por distrito para visualizar la correlación de las varibles.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" dirty="0"/>
              <a:t>Generación de la función de </a:t>
            </a:r>
            <a:r>
              <a:rPr lang="en" dirty="0">
                <a:solidFill>
                  <a:srgbClr val="D59109"/>
                </a:solidFill>
              </a:rPr>
              <a:t>correlación acumulada</a:t>
            </a:r>
            <a:r>
              <a:rPr lang="en" dirty="0"/>
              <a:t>.</a:t>
            </a:r>
          </a:p>
        </p:txBody>
      </p:sp>
      <p:sp>
        <p:nvSpPr>
          <p:cNvPr id="4" name="Google Shape;102;p14">
            <a:extLst>
              <a:ext uri="{FF2B5EF4-FFF2-40B4-BE49-F238E27FC236}">
                <a16:creationId xmlns:a16="http://schemas.microsoft.com/office/drawing/2014/main" id="{5921B42D-3D9D-BD5C-8FF9-4190E128310A}"/>
              </a:ext>
            </a:extLst>
          </p:cNvPr>
          <p:cNvSpPr txBox="1">
            <a:spLocks/>
          </p:cNvSpPr>
          <p:nvPr/>
        </p:nvSpPr>
        <p:spPr>
          <a:xfrm>
            <a:off x="291547" y="77997"/>
            <a:ext cx="8918714" cy="88128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s-ES" sz="4400" dirty="0">
                <a:solidFill>
                  <a:srgbClr val="F7B737"/>
                </a:solidFill>
                <a:latin typeface="Menlo"/>
              </a:rPr>
              <a:t>4. </a:t>
            </a:r>
            <a:r>
              <a:rPr lang="es-ES" sz="4000" dirty="0">
                <a:latin typeface="Menlo"/>
              </a:rPr>
              <a:t>Identificación de variables significativas</a:t>
            </a:r>
          </a:p>
        </p:txBody>
      </p:sp>
      <p:sp>
        <p:nvSpPr>
          <p:cNvPr id="7" name="Google Shape;146;p19">
            <a:extLst>
              <a:ext uri="{FF2B5EF4-FFF2-40B4-BE49-F238E27FC236}">
                <a16:creationId xmlns:a16="http://schemas.microsoft.com/office/drawing/2014/main" id="{B5A53F0F-9EBC-A5C7-1BF9-3DD241799C3B}"/>
              </a:ext>
            </a:extLst>
          </p:cNvPr>
          <p:cNvSpPr txBox="1">
            <a:spLocks/>
          </p:cNvSpPr>
          <p:nvPr/>
        </p:nvSpPr>
        <p:spPr>
          <a:xfrm>
            <a:off x="4055163" y="2439230"/>
            <a:ext cx="5148470" cy="96328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457200" lvl="0" indent="-355600" algn="l" defTabSz="6858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▷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lvl="1" indent="-3556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○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lvl="2" indent="-3556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lvl="3" indent="-3556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lvl="4" indent="-3556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○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lvl="5" indent="-3556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lvl="6" indent="-3556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lvl="7" indent="-3556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○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lvl="8" indent="-3556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b="1" dirty="0">
                <a:ln>
                  <a:solidFill>
                    <a:schemeClr val="tx1"/>
                  </a:solidFill>
                </a:ln>
                <a:solidFill>
                  <a:schemeClr val="accent4">
                    <a:lumMod val="75000"/>
                  </a:schemeClr>
                </a:solidFill>
              </a:rPr>
              <a:t>Resultado</a:t>
            </a:r>
            <a:r>
              <a:rPr lang="es-ES" dirty="0"/>
              <a:t>: Variables significativas</a:t>
            </a: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s-ES" dirty="0" err="1">
                <a:solidFill>
                  <a:srgbClr val="D59109"/>
                </a:solidFill>
              </a:rPr>
              <a:t>rental_cost</a:t>
            </a:r>
            <a:r>
              <a:rPr lang="es-ES" dirty="0"/>
              <a:t>, </a:t>
            </a:r>
            <a:r>
              <a:rPr lang="es-ES" dirty="0" err="1">
                <a:solidFill>
                  <a:srgbClr val="D59109"/>
                </a:solidFill>
              </a:rPr>
              <a:t>dimension</a:t>
            </a:r>
            <a:r>
              <a:rPr lang="es-ES" dirty="0"/>
              <a:t>,</a:t>
            </a:r>
            <a:r>
              <a:rPr lang="es-ES" dirty="0">
                <a:solidFill>
                  <a:srgbClr val="D59109"/>
                </a:solidFill>
              </a:rPr>
              <a:t> </a:t>
            </a:r>
            <a:r>
              <a:rPr lang="es-ES" dirty="0" err="1">
                <a:solidFill>
                  <a:srgbClr val="D59109"/>
                </a:solidFill>
              </a:rPr>
              <a:t>rooms</a:t>
            </a:r>
            <a:r>
              <a:rPr lang="es-ES" dirty="0"/>
              <a:t>,</a:t>
            </a:r>
            <a:r>
              <a:rPr lang="es-ES" dirty="0">
                <a:solidFill>
                  <a:srgbClr val="D59109"/>
                </a:solidFill>
              </a:rPr>
              <a:t> </a:t>
            </a:r>
            <a:r>
              <a:rPr lang="es-ES" dirty="0" err="1">
                <a:solidFill>
                  <a:srgbClr val="D59109"/>
                </a:solidFill>
              </a:rPr>
              <a:t>bathrooms</a:t>
            </a:r>
            <a:r>
              <a:rPr lang="es-ES" dirty="0"/>
              <a:t>.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8B845A0-985B-9857-76DF-2E72A1C203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018" y="2691070"/>
            <a:ext cx="3642868" cy="2283643"/>
          </a:xfrm>
          <a:prstGeom prst="rect">
            <a:avLst/>
          </a:prstGeom>
        </p:spPr>
      </p:pic>
      <p:sp>
        <p:nvSpPr>
          <p:cNvPr id="2" name="Google Shape;106;p14">
            <a:extLst>
              <a:ext uri="{FF2B5EF4-FFF2-40B4-BE49-F238E27FC236}">
                <a16:creationId xmlns:a16="http://schemas.microsoft.com/office/drawing/2014/main" id="{7B14C904-1B45-AF65-514A-1692D345D300}"/>
              </a:ext>
            </a:extLst>
          </p:cNvPr>
          <p:cNvSpPr txBox="1">
            <a:spLocks/>
          </p:cNvSpPr>
          <p:nvPr/>
        </p:nvSpPr>
        <p:spPr>
          <a:xfrm>
            <a:off x="187010" y="4760336"/>
            <a:ext cx="230332" cy="273844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defPPr>
              <a:defRPr lang="es-E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0000000-1234-1234-1234-123412341234}" type="slidenum">
              <a:rPr lang="en" sz="1100" smtClean="0">
                <a:solidFill>
                  <a:schemeClr val="tx1"/>
                </a:solidFill>
                <a:latin typeface="Consolas" panose="020B0609020204030204" pitchFamily="49" charset="0"/>
              </a:rPr>
              <a:pPr/>
              <a:t>8</a:t>
            </a:fld>
            <a:endParaRPr lang="en" sz="11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8D39D842-8AB7-E313-1F0F-6F93A57AAE8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837" r="7491"/>
          <a:stretch/>
        </p:blipFill>
        <p:spPr>
          <a:xfrm>
            <a:off x="3958208" y="3296494"/>
            <a:ext cx="4934685" cy="1727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5990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9"/>
          <p:cNvSpPr txBox="1">
            <a:spLocks noGrp="1"/>
          </p:cNvSpPr>
          <p:nvPr>
            <p:ph type="body" idx="1"/>
          </p:nvPr>
        </p:nvSpPr>
        <p:spPr>
          <a:xfrm>
            <a:off x="505062" y="775500"/>
            <a:ext cx="4066938" cy="183841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US" b="1" dirty="0">
                <a:solidFill>
                  <a:schemeClr val="accent4">
                    <a:lumMod val="75000"/>
                  </a:schemeClr>
                </a:solidFill>
              </a:rPr>
              <a:t>CHOROPLETH</a:t>
            </a:r>
          </a:p>
        </p:txBody>
      </p:sp>
      <p:sp>
        <p:nvSpPr>
          <p:cNvPr id="146" name="Google Shape;146;p19"/>
          <p:cNvSpPr txBox="1">
            <a:spLocks noGrp="1"/>
          </p:cNvSpPr>
          <p:nvPr>
            <p:ph type="body" idx="2"/>
          </p:nvPr>
        </p:nvSpPr>
        <p:spPr>
          <a:xfrm>
            <a:off x="4139169" y="775500"/>
            <a:ext cx="2696817" cy="56080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US" b="1" dirty="0">
                <a:solidFill>
                  <a:schemeClr val="accent4">
                    <a:lumMod val="75000"/>
                  </a:schemeClr>
                </a:solidFill>
              </a:rPr>
              <a:t>BARPLOTS</a:t>
            </a:r>
            <a:endParaRPr lang="e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" dirty="0"/>
          </a:p>
        </p:txBody>
      </p:sp>
      <p:sp>
        <p:nvSpPr>
          <p:cNvPr id="4" name="Google Shape;102;p14">
            <a:extLst>
              <a:ext uri="{FF2B5EF4-FFF2-40B4-BE49-F238E27FC236}">
                <a16:creationId xmlns:a16="http://schemas.microsoft.com/office/drawing/2014/main" id="{5921B42D-3D9D-BD5C-8FF9-4190E128310A}"/>
              </a:ext>
            </a:extLst>
          </p:cNvPr>
          <p:cNvSpPr txBox="1">
            <a:spLocks/>
          </p:cNvSpPr>
          <p:nvPr/>
        </p:nvSpPr>
        <p:spPr>
          <a:xfrm>
            <a:off x="291547" y="77997"/>
            <a:ext cx="8918714" cy="88128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s-ES" sz="4400" dirty="0">
                <a:solidFill>
                  <a:srgbClr val="F7B737"/>
                </a:solidFill>
                <a:latin typeface="Menlo"/>
              </a:rPr>
              <a:t>5 </a:t>
            </a:r>
            <a:r>
              <a:rPr lang="es-ES" sz="4000" dirty="0">
                <a:latin typeface="Menlo"/>
              </a:rPr>
              <a:t>Visualizaciones de interés</a:t>
            </a:r>
          </a:p>
        </p:txBody>
      </p:sp>
      <p:sp>
        <p:nvSpPr>
          <p:cNvPr id="2" name="Google Shape;106;p14">
            <a:extLst>
              <a:ext uri="{FF2B5EF4-FFF2-40B4-BE49-F238E27FC236}">
                <a16:creationId xmlns:a16="http://schemas.microsoft.com/office/drawing/2014/main" id="{7B14C904-1B45-AF65-514A-1692D345D300}"/>
              </a:ext>
            </a:extLst>
          </p:cNvPr>
          <p:cNvSpPr txBox="1">
            <a:spLocks/>
          </p:cNvSpPr>
          <p:nvPr/>
        </p:nvSpPr>
        <p:spPr>
          <a:xfrm>
            <a:off x="187010" y="4760336"/>
            <a:ext cx="230332" cy="273844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defPPr>
              <a:defRPr lang="es-E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0000000-1234-1234-1234-123412341234}" type="slidenum">
              <a:rPr lang="en" sz="1100" smtClean="0">
                <a:solidFill>
                  <a:schemeClr val="tx1"/>
                </a:solidFill>
                <a:latin typeface="Consolas" panose="020B0609020204030204" pitchFamily="49" charset="0"/>
              </a:rPr>
              <a:pPr/>
              <a:t>9</a:t>
            </a:fld>
            <a:endParaRPr lang="en" sz="11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65E18600-3AED-D92B-4B45-93AD4C4FB1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74" y="3129338"/>
            <a:ext cx="3295585" cy="176792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6BBDD301-9C07-1007-54EF-30F8E5A42F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574" y="1217650"/>
            <a:ext cx="3307322" cy="1838415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AC753D5A-50ED-E5BD-2B1A-4C9DFEF2AF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48939"/>
          <a:stretch/>
        </p:blipFill>
        <p:spPr>
          <a:xfrm>
            <a:off x="4109789" y="1217649"/>
            <a:ext cx="4881795" cy="3679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84708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</TotalTime>
  <Words>910</Words>
  <Application>Microsoft Office PowerPoint</Application>
  <PresentationFormat>Presentación en pantalla (16:9)</PresentationFormat>
  <Paragraphs>155</Paragraphs>
  <Slides>14</Slides>
  <Notes>14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14</vt:i4>
      </vt:variant>
    </vt:vector>
  </HeadingPairs>
  <TitlesOfParts>
    <vt:vector size="22" baseType="lpstr">
      <vt:lpstr>Calibri Light</vt:lpstr>
      <vt:lpstr>Arial</vt:lpstr>
      <vt:lpstr>Lato</vt:lpstr>
      <vt:lpstr>Menlo</vt:lpstr>
      <vt:lpstr>Calibri</vt:lpstr>
      <vt:lpstr>Raleway</vt:lpstr>
      <vt:lpstr>Consolas</vt:lpstr>
      <vt:lpstr>Tema de Office</vt:lpstr>
      <vt:lpstr>Análisis de alquileres de inmuebles en España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Análisis de alquileres de inmuebles en España</dc:title>
  <dc:creator>Alfredo Blanco Bifano</dc:creator>
  <cp:lastModifiedBy>Alfredo Blanco Bifano</cp:lastModifiedBy>
  <cp:revision>3</cp:revision>
  <dcterms:modified xsi:type="dcterms:W3CDTF">2025-05-03T16:05:14Z</dcterms:modified>
</cp:coreProperties>
</file>